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8" r:id="rId31"/>
    <p:sldId id="290" r:id="rId32"/>
    <p:sldId id="289" r:id="rId33"/>
    <p:sldId id="284" r:id="rId34"/>
    <p:sldId id="285" r:id="rId35"/>
    <p:sldId id="286" r:id="rId36"/>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Canva Sans" panose="020B0604020202020204" charset="0"/>
      <p:regular r:id="rId42"/>
    </p:embeddedFont>
    <p:embeddedFont>
      <p:font typeface="Canva Sans Bold" panose="020B0604020202020204" charset="0"/>
      <p:regular r:id="rId43"/>
      <p:bold r:id="rId44"/>
    </p:embeddedFont>
    <p:embeddedFont>
      <p:font typeface="DM Sans" pitchFamily="2" charset="0"/>
      <p:regular r:id="rId45"/>
      <p:bold r:id="rId46"/>
      <p:italic r:id="rId47"/>
      <p:boldItalic r:id="rId48"/>
    </p:embeddedFont>
    <p:embeddedFont>
      <p:font typeface="DM Sans Bold" charset="0"/>
      <p:regular r:id="rId49"/>
      <p:bold r:id="rId50"/>
    </p:embeddedFont>
    <p:embeddedFont>
      <p:font typeface="DM Sans Italics" panose="020B0604020202020204" charset="0"/>
      <p:regular r:id="rId51"/>
      <p:italic r:id="rId52"/>
    </p:embeddedFont>
    <p:embeddedFont>
      <p:font typeface="Montserrat Classic Bold" panose="020B0604020202020204" charset="0"/>
      <p:regular r:id="rId53"/>
      <p:bold r:id="rId54"/>
    </p:embeddedFont>
    <p:embeddedFont>
      <p:font typeface="Montserrat Light" panose="00000400000000000000" pitchFamily="2" charset="0"/>
      <p:regular r:id="rId55"/>
      <p:italic r:id="rId56"/>
    </p:embeddedFont>
    <p:embeddedFont>
      <p:font typeface="Open Sauce" panose="020B0604020202020204" charset="0"/>
      <p:regular r:id="rId57"/>
    </p:embeddedFont>
    <p:embeddedFont>
      <p:font typeface="Open Sauce Bold" panose="020B0604020202020204" charset="0"/>
      <p:regular r:id="rId58"/>
      <p:bold r:id="rId59"/>
    </p:embeddedFont>
    <p:embeddedFont>
      <p:font typeface="Open Sauce Bold Italics" panose="020B0604020202020204" charset="0"/>
      <p:regular r:id="rId60"/>
      <p:bold r:id="rId61"/>
      <p:italic r:id="rId62"/>
      <p:boldItalic r:id="rId63"/>
    </p:embeddedFont>
    <p:embeddedFont>
      <p:font typeface="Oswald" panose="00000500000000000000" pitchFamily="2" charset="0"/>
      <p:regular r:id="rId64"/>
      <p:bold r:id="rId65"/>
    </p:embeddedFont>
    <p:embeddedFont>
      <p:font typeface="Oswald Bold" panose="00000800000000000000" charset="0"/>
      <p:regular r:id="rId66"/>
      <p:bold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26" autoAdjust="0"/>
  </p:normalViewPr>
  <p:slideViewPr>
    <p:cSldViewPr>
      <p:cViewPr varScale="1">
        <p:scale>
          <a:sx n="70" d="100"/>
          <a:sy n="70" d="100"/>
        </p:scale>
        <p:origin x="69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font" Target="fonts/font13.fntdata"/><Relationship Id="rId5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1AE52-97F4-494C-91A6-845A6C636724}"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81053F-B5F4-EE42-A4C2-509B364ABEB9}" type="slidenum">
              <a:rPr lang="en-US" smtClean="0"/>
              <a:t>‹#›</a:t>
            </a:fld>
            <a:endParaRPr lang="en-US"/>
          </a:p>
        </p:txBody>
      </p:sp>
    </p:spTree>
    <p:extLst>
      <p:ext uri="{BB962C8B-B14F-4D97-AF65-F5344CB8AC3E}">
        <p14:creationId xmlns:p14="http://schemas.microsoft.com/office/powerpoint/2010/main" val="123326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81053F-B5F4-EE42-A4C2-509B364ABEB9}" type="slidenum">
              <a:rPr lang="en-US" smtClean="0"/>
              <a:t>27</a:t>
            </a:fld>
            <a:endParaRPr lang="en-US"/>
          </a:p>
        </p:txBody>
      </p:sp>
    </p:spTree>
    <p:extLst>
      <p:ext uri="{BB962C8B-B14F-4D97-AF65-F5344CB8AC3E}">
        <p14:creationId xmlns:p14="http://schemas.microsoft.com/office/powerpoint/2010/main" val="694178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7.png"/><Relationship Id="rId10" Type="http://schemas.openxmlformats.org/officeDocument/2006/relationships/image" Target="../media/image27.svg"/><Relationship Id="rId4" Type="http://schemas.openxmlformats.org/officeDocument/2006/relationships/image" Target="../media/image38.sv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7.png"/><Relationship Id="rId7" Type="http://schemas.openxmlformats.org/officeDocument/2006/relationships/image" Target="../media/image5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17.png"/><Relationship Id="rId10" Type="http://schemas.openxmlformats.org/officeDocument/2006/relationships/image" Target="../media/image54.png"/><Relationship Id="rId4" Type="http://schemas.openxmlformats.org/officeDocument/2006/relationships/image" Target="../media/image38.svg"/><Relationship Id="rId9" Type="http://schemas.openxmlformats.org/officeDocument/2006/relationships/image" Target="../media/image53.svg"/></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image" Target="../media/image5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4.svg"/><Relationship Id="rId7"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16.sv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7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svg"/><Relationship Id="rId10" Type="http://schemas.openxmlformats.org/officeDocument/2006/relationships/image" Target="../media/image57.png"/><Relationship Id="rId4" Type="http://schemas.openxmlformats.org/officeDocument/2006/relationships/image" Target="../media/image70.png"/><Relationship Id="rId9" Type="http://schemas.openxmlformats.org/officeDocument/2006/relationships/image" Target="../media/image3.svg"/></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2.pn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3.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21.sv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20.png"/><Relationship Id="rId17" Type="http://schemas.openxmlformats.org/officeDocument/2006/relationships/image" Target="../media/image36.svg"/><Relationship Id="rId2" Type="http://schemas.openxmlformats.org/officeDocument/2006/relationships/image" Target="../media/image1.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2.svg"/><Relationship Id="rId5" Type="http://schemas.openxmlformats.org/officeDocument/2006/relationships/image" Target="../media/image28.png"/><Relationship Id="rId15" Type="http://schemas.openxmlformats.org/officeDocument/2006/relationships/image" Target="../media/image34.svg"/><Relationship Id="rId10" Type="http://schemas.openxmlformats.org/officeDocument/2006/relationships/image" Target="../media/image31.png"/><Relationship Id="rId4" Type="http://schemas.openxmlformats.org/officeDocument/2006/relationships/image" Target="../media/image3.svg"/><Relationship Id="rId9" Type="http://schemas.openxmlformats.org/officeDocument/2006/relationships/image" Target="../media/image30.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659121">
            <a:off x="15091031" y="5585714"/>
            <a:ext cx="7629294" cy="782856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58071" y="-4629150"/>
            <a:ext cx="9022634" cy="9258300"/>
          </a:xfrm>
          <a:prstGeom prst="rect">
            <a:avLst/>
          </a:prstGeom>
        </p:spPr>
      </p:pic>
      <p:grpSp>
        <p:nvGrpSpPr>
          <p:cNvPr id="5" name="Group 5"/>
          <p:cNvGrpSpPr/>
          <p:nvPr/>
        </p:nvGrpSpPr>
        <p:grpSpPr>
          <a:xfrm>
            <a:off x="3222419" y="4385167"/>
            <a:ext cx="11969904" cy="1568426"/>
            <a:chOff x="0" y="0"/>
            <a:chExt cx="2311583" cy="302889"/>
          </a:xfrm>
        </p:grpSpPr>
        <p:sp>
          <p:nvSpPr>
            <p:cNvPr id="6" name="Freeform 6"/>
            <p:cNvSpPr/>
            <p:nvPr/>
          </p:nvSpPr>
          <p:spPr>
            <a:xfrm>
              <a:off x="0" y="0"/>
              <a:ext cx="2311583" cy="302889"/>
            </a:xfrm>
            <a:custGeom>
              <a:avLst/>
              <a:gdLst/>
              <a:ahLst/>
              <a:cxnLst/>
              <a:rect l="l" t="t" r="r" b="b"/>
              <a:pathLst>
                <a:path w="2311583" h="302889">
                  <a:moveTo>
                    <a:pt x="0" y="0"/>
                  </a:moveTo>
                  <a:lnTo>
                    <a:pt x="2311583" y="0"/>
                  </a:lnTo>
                  <a:lnTo>
                    <a:pt x="2311583" y="302889"/>
                  </a:lnTo>
                  <a:lnTo>
                    <a:pt x="0" y="302889"/>
                  </a:lnTo>
                  <a:close/>
                </a:path>
              </a:pathLst>
            </a:custGeom>
            <a:solidFill>
              <a:srgbClr val="000000">
                <a:alpha val="0"/>
              </a:srgbClr>
            </a:solidFill>
            <a:ln w="38100">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028014" y="793833"/>
            <a:ext cx="596933" cy="613568"/>
          </a:xfrm>
          <a:prstGeom prst="rect">
            <a:avLst/>
          </a:prstGeom>
        </p:spPr>
      </p:pic>
      <p:sp>
        <p:nvSpPr>
          <p:cNvPr id="9" name="TextBox 9"/>
          <p:cNvSpPr txBox="1"/>
          <p:nvPr/>
        </p:nvSpPr>
        <p:spPr>
          <a:xfrm>
            <a:off x="6892423" y="4514850"/>
            <a:ext cx="4629894" cy="1141322"/>
          </a:xfrm>
          <a:prstGeom prst="rect">
            <a:avLst/>
          </a:prstGeom>
        </p:spPr>
        <p:txBody>
          <a:bodyPr lIns="0" tIns="0" rIns="0" bIns="0" rtlCol="0" anchor="t">
            <a:spAutoFit/>
          </a:bodyPr>
          <a:lstStyle/>
          <a:p>
            <a:pPr algn="ctr">
              <a:lnSpc>
                <a:spcPts val="9301"/>
              </a:lnSpc>
            </a:pPr>
            <a:r>
              <a:rPr lang="en-US" sz="6740" spc="660">
                <a:solidFill>
                  <a:srgbClr val="231F20"/>
                </a:solidFill>
                <a:latin typeface="Oswald Bold"/>
              </a:rPr>
              <a:t>INVENTORY</a:t>
            </a:r>
          </a:p>
        </p:txBody>
      </p:sp>
      <p:sp>
        <p:nvSpPr>
          <p:cNvPr id="10" name="TextBox 10"/>
          <p:cNvSpPr txBox="1"/>
          <p:nvPr/>
        </p:nvSpPr>
        <p:spPr>
          <a:xfrm>
            <a:off x="2719596" y="6236291"/>
            <a:ext cx="12848809" cy="1350960"/>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rPr>
              <a:t>ENTERPRISE RESOURCE PLANNING</a:t>
            </a:r>
          </a:p>
          <a:p>
            <a:pPr algn="ctr">
              <a:lnSpc>
                <a:spcPts val="3661"/>
              </a:lnSpc>
            </a:pPr>
            <a:r>
              <a:rPr lang="en-US" sz="2653" spc="140">
                <a:solidFill>
                  <a:srgbClr val="231F20"/>
                </a:solidFill>
                <a:latin typeface="Montserrat Classic Bold"/>
              </a:rPr>
              <a:t>ACCT5123.N22.CTTT</a:t>
            </a:r>
          </a:p>
          <a:p>
            <a:pPr algn="ctr">
              <a:lnSpc>
                <a:spcPts val="3661"/>
              </a:lnSpc>
            </a:pPr>
            <a:endParaRPr lang="en-US" sz="2653" spc="140">
              <a:solidFill>
                <a:srgbClr val="231F20"/>
              </a:solidFill>
              <a:latin typeface="Montserrat Classic Bold"/>
            </a:endParaRPr>
          </a:p>
        </p:txBody>
      </p:sp>
      <p:sp>
        <p:nvSpPr>
          <p:cNvPr id="11" name="TextBox 11"/>
          <p:cNvSpPr txBox="1"/>
          <p:nvPr/>
        </p:nvSpPr>
        <p:spPr>
          <a:xfrm>
            <a:off x="15393660" y="1686112"/>
            <a:ext cx="1865640" cy="284181"/>
          </a:xfrm>
          <a:prstGeom prst="rect">
            <a:avLst/>
          </a:prstGeom>
        </p:spPr>
        <p:txBody>
          <a:bodyPr lIns="0" tIns="0" rIns="0" bIns="0" rtlCol="0" anchor="t">
            <a:spAutoFit/>
          </a:bodyPr>
          <a:lstStyle/>
          <a:p>
            <a:pPr marL="0" lvl="0" indent="0" algn="ctr">
              <a:lnSpc>
                <a:spcPts val="2394"/>
              </a:lnSpc>
              <a:spcBef>
                <a:spcPct val="0"/>
              </a:spcBef>
            </a:pPr>
            <a:r>
              <a:rPr lang="en-US" sz="1735" spc="170">
                <a:solidFill>
                  <a:srgbClr val="231F20"/>
                </a:solidFill>
                <a:latin typeface="Montserrat Classic Bold"/>
              </a:rPr>
              <a:t>GROUP 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12052165" y="1118883"/>
            <a:ext cx="12471670" cy="5351480"/>
          </a:xfrm>
          <a:prstGeom prst="rect">
            <a:avLst/>
          </a:prstGeom>
        </p:spPr>
      </p:pic>
      <p:pic>
        <p:nvPicPr>
          <p:cNvPr id="4" name="Picture 4"/>
          <p:cNvPicPr>
            <a:picLocks noChangeAspect="1"/>
          </p:cNvPicPr>
          <p:nvPr/>
        </p:nvPicPr>
        <p:blipFill>
          <a:blip r:embed="rId5"/>
          <a:srcRect t="46379"/>
          <a:stretch>
            <a:fillRect/>
          </a:stretch>
        </p:blipFill>
        <p:spPr>
          <a:xfrm>
            <a:off x="9963066" y="8000346"/>
            <a:ext cx="4876482" cy="51642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407869">
            <a:off x="-4696947" y="10150458"/>
            <a:ext cx="12471670" cy="5351480"/>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65769" y="3791077"/>
            <a:ext cx="2551375" cy="2622909"/>
          </a:xfrm>
          <a:prstGeom prst="rect">
            <a:avLst/>
          </a:prstGeom>
        </p:spPr>
      </p:pic>
      <p:pic>
        <p:nvPicPr>
          <p:cNvPr id="7" name="Picture 7"/>
          <p:cNvPicPr>
            <a:picLocks noChangeAspect="1"/>
          </p:cNvPicPr>
          <p:nvPr/>
        </p:nvPicPr>
        <p:blipFill>
          <a:blip r:embed="rId8"/>
          <a:srcRect/>
          <a:stretch>
            <a:fillRect/>
          </a:stretch>
        </p:blipFill>
        <p:spPr>
          <a:xfrm>
            <a:off x="9144000" y="2502505"/>
            <a:ext cx="6852214" cy="5497840"/>
          </a:xfrm>
          <a:prstGeom prst="rect">
            <a:avLst/>
          </a:prstGeom>
        </p:spPr>
      </p:pic>
      <p:pic>
        <p:nvPicPr>
          <p:cNvPr id="8" name="Picture 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414277" y="6413986"/>
            <a:ext cx="967772" cy="1491749"/>
          </a:xfrm>
          <a:prstGeom prst="rect">
            <a:avLst/>
          </a:prstGeom>
        </p:spPr>
      </p:pic>
      <p:sp>
        <p:nvSpPr>
          <p:cNvPr id="9" name="TextBox 9"/>
          <p:cNvSpPr txBox="1"/>
          <p:nvPr/>
        </p:nvSpPr>
        <p:spPr>
          <a:xfrm>
            <a:off x="1028700" y="1638512"/>
            <a:ext cx="6668067" cy="1680361"/>
          </a:xfrm>
          <a:prstGeom prst="rect">
            <a:avLst/>
          </a:prstGeom>
        </p:spPr>
        <p:txBody>
          <a:bodyPr lIns="0" tIns="0" rIns="0" bIns="0" rtlCol="0" anchor="t">
            <a:spAutoFit/>
          </a:bodyPr>
          <a:lstStyle/>
          <a:p>
            <a:pPr marL="535055" lvl="1" indent="-267527">
              <a:lnSpc>
                <a:spcPts val="3419"/>
              </a:lnSpc>
              <a:buFont typeface="Arial"/>
              <a:buChar char="•"/>
            </a:pPr>
            <a:r>
              <a:rPr lang="en-US" sz="2478" spc="242">
                <a:solidFill>
                  <a:srgbClr val="231F20"/>
                </a:solidFill>
                <a:latin typeface="DM Sans"/>
              </a:rPr>
              <a:t>In fact, there are many different types of business such as traditional, retail, manufacturing, or through social networks.</a:t>
            </a:r>
          </a:p>
        </p:txBody>
      </p:sp>
      <p:sp>
        <p:nvSpPr>
          <p:cNvPr id="10" name="TextBox 10"/>
          <p:cNvSpPr txBox="1"/>
          <p:nvPr/>
        </p:nvSpPr>
        <p:spPr>
          <a:xfrm>
            <a:off x="1028700" y="3743452"/>
            <a:ext cx="6668067" cy="1258013"/>
          </a:xfrm>
          <a:prstGeom prst="rect">
            <a:avLst/>
          </a:prstGeom>
        </p:spPr>
        <p:txBody>
          <a:bodyPr lIns="0" tIns="0" rIns="0" bIns="0" rtlCol="0" anchor="t">
            <a:spAutoFit/>
          </a:bodyPr>
          <a:lstStyle/>
          <a:p>
            <a:pPr marL="535055" lvl="1" indent="-267527">
              <a:lnSpc>
                <a:spcPts val="3419"/>
              </a:lnSpc>
              <a:buFont typeface="Arial"/>
              <a:buChar char="•"/>
            </a:pPr>
            <a:r>
              <a:rPr lang="en-US" sz="2478" spc="242">
                <a:solidFill>
                  <a:srgbClr val="231F20"/>
                </a:solidFill>
                <a:latin typeface="DM Sans"/>
              </a:rPr>
              <a:t>Depending on the type of business, the management of goods transer will be different</a:t>
            </a:r>
          </a:p>
        </p:txBody>
      </p:sp>
      <p:sp>
        <p:nvSpPr>
          <p:cNvPr id="11" name="TextBox 11"/>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sp>
        <p:nvSpPr>
          <p:cNvPr id="12" name="TextBox 12"/>
          <p:cNvSpPr txBox="1"/>
          <p:nvPr/>
        </p:nvSpPr>
        <p:spPr>
          <a:xfrm>
            <a:off x="4591599" y="6606432"/>
            <a:ext cx="4344184" cy="10769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In a</a:t>
            </a:r>
            <a:r>
              <a:rPr lang="en-US" sz="2199">
                <a:solidFill>
                  <a:srgbClr val="000000"/>
                </a:solidFill>
                <a:latin typeface="Open Sauce Bold"/>
              </a:rPr>
              <a:t> manufacturing enterprise,</a:t>
            </a:r>
            <a:r>
              <a:rPr lang="en-US" sz="2199">
                <a:solidFill>
                  <a:srgbClr val="000000"/>
                </a:solidFill>
                <a:latin typeface="Open Sauce"/>
              </a:rPr>
              <a:t> how is the management of goods transfer done?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AutoShape 2"/>
          <p:cNvSpPr/>
          <p:nvPr/>
        </p:nvSpPr>
        <p:spPr>
          <a:xfrm flipV="1">
            <a:off x="4374427" y="4216959"/>
            <a:ext cx="1422820" cy="945591"/>
          </a:xfrm>
          <a:prstGeom prst="line">
            <a:avLst/>
          </a:prstGeom>
          <a:ln w="38100" cap="flat">
            <a:solidFill>
              <a:srgbClr val="000000"/>
            </a:solidFill>
            <a:prstDash val="solid"/>
            <a:headEnd type="none" w="sm" len="sm"/>
            <a:tailEnd type="triangle" w="lg" len="med"/>
          </a:ln>
        </p:spPr>
      </p:sp>
      <p:sp>
        <p:nvSpPr>
          <p:cNvPr id="3" name="AutoShape 3"/>
          <p:cNvSpPr/>
          <p:nvPr/>
        </p:nvSpPr>
        <p:spPr>
          <a:xfrm>
            <a:off x="4363883" y="5143500"/>
            <a:ext cx="1443908" cy="933176"/>
          </a:xfrm>
          <a:prstGeom prst="line">
            <a:avLst/>
          </a:prstGeom>
          <a:ln w="38100" cap="flat">
            <a:solidFill>
              <a:srgbClr val="000000"/>
            </a:solidFill>
            <a:prstDash val="solid"/>
            <a:headEnd type="none" w="sm" len="sm"/>
            <a:tailEnd type="triangle" w="lg" len="med"/>
          </a:ln>
        </p:spPr>
      </p:sp>
      <p:pic>
        <p:nvPicPr>
          <p:cNvPr id="4" name="Picture 4"/>
          <p:cNvPicPr>
            <a:picLocks noChangeAspect="1"/>
          </p:cNvPicPr>
          <p:nvPr/>
        </p:nvPicPr>
        <p:blipFill>
          <a:blip r:embed="rId2"/>
          <a:srcRect/>
          <a:stretch>
            <a:fillRect/>
          </a:stretch>
        </p:blipFill>
        <p:spPr>
          <a:xfrm>
            <a:off x="12290102" y="2363556"/>
            <a:ext cx="3363509" cy="2519352"/>
          </a:xfrm>
          <a:prstGeom prst="rect">
            <a:avLst/>
          </a:prstGeom>
        </p:spPr>
      </p:pic>
      <p:pic>
        <p:nvPicPr>
          <p:cNvPr id="5" name="Picture 5"/>
          <p:cNvPicPr>
            <a:picLocks noChangeAspect="1"/>
          </p:cNvPicPr>
          <p:nvPr/>
        </p:nvPicPr>
        <p:blipFill>
          <a:blip r:embed="rId3"/>
          <a:srcRect/>
          <a:stretch>
            <a:fillRect/>
          </a:stretch>
        </p:blipFill>
        <p:spPr>
          <a:xfrm>
            <a:off x="12290102" y="5358146"/>
            <a:ext cx="3363509" cy="2201216"/>
          </a:xfrm>
          <a:prstGeom prst="rect">
            <a:avLst/>
          </a:prstGeom>
        </p:spPr>
      </p:pic>
      <p:sp>
        <p:nvSpPr>
          <p:cNvPr id="6" name="TextBox 6"/>
          <p:cNvSpPr txBox="1"/>
          <p:nvPr/>
        </p:nvSpPr>
        <p:spPr>
          <a:xfrm>
            <a:off x="1547020" y="4876156"/>
            <a:ext cx="2165812" cy="723901"/>
          </a:xfrm>
          <a:prstGeom prst="rect">
            <a:avLst/>
          </a:prstGeom>
        </p:spPr>
        <p:txBody>
          <a:bodyPr lIns="0" tIns="0" rIns="0" bIns="0" rtlCol="0" anchor="t">
            <a:spAutoFit/>
          </a:bodyPr>
          <a:lstStyle/>
          <a:p>
            <a:pPr algn="ctr">
              <a:lnSpc>
                <a:spcPts val="5849"/>
              </a:lnSpc>
              <a:spcBef>
                <a:spcPct val="0"/>
              </a:spcBef>
            </a:pPr>
            <a:r>
              <a:rPr lang="en-US" sz="4499">
                <a:solidFill>
                  <a:srgbClr val="000000"/>
                </a:solidFill>
                <a:latin typeface="Open Sauce Bold"/>
              </a:rPr>
              <a:t>Goods</a:t>
            </a:r>
          </a:p>
        </p:txBody>
      </p:sp>
      <p:sp>
        <p:nvSpPr>
          <p:cNvPr id="7" name="TextBox 7"/>
          <p:cNvSpPr txBox="1"/>
          <p:nvPr/>
        </p:nvSpPr>
        <p:spPr>
          <a:xfrm>
            <a:off x="6242077" y="3330496"/>
            <a:ext cx="2257878" cy="547370"/>
          </a:xfrm>
          <a:prstGeom prst="rect">
            <a:avLst/>
          </a:prstGeom>
        </p:spPr>
        <p:txBody>
          <a:bodyPr lIns="0" tIns="0" rIns="0" bIns="0" rtlCol="0" anchor="t">
            <a:spAutoFit/>
          </a:bodyPr>
          <a:lstStyle/>
          <a:p>
            <a:pPr algn="ctr">
              <a:lnSpc>
                <a:spcPts val="4419"/>
              </a:lnSpc>
              <a:spcBef>
                <a:spcPct val="0"/>
              </a:spcBef>
            </a:pPr>
            <a:r>
              <a:rPr lang="en-US" sz="3399">
                <a:solidFill>
                  <a:srgbClr val="000000"/>
                </a:solidFill>
                <a:latin typeface="Open Sauce Bold"/>
              </a:rPr>
              <a:t>Materials</a:t>
            </a:r>
          </a:p>
        </p:txBody>
      </p:sp>
      <p:sp>
        <p:nvSpPr>
          <p:cNvPr id="8" name="TextBox 8"/>
          <p:cNvSpPr txBox="1"/>
          <p:nvPr/>
        </p:nvSpPr>
        <p:spPr>
          <a:xfrm>
            <a:off x="6242077" y="5545305"/>
            <a:ext cx="2257878" cy="547370"/>
          </a:xfrm>
          <a:prstGeom prst="rect">
            <a:avLst/>
          </a:prstGeom>
        </p:spPr>
        <p:txBody>
          <a:bodyPr lIns="0" tIns="0" rIns="0" bIns="0" rtlCol="0" anchor="t">
            <a:spAutoFit/>
          </a:bodyPr>
          <a:lstStyle/>
          <a:p>
            <a:pPr algn="ctr">
              <a:lnSpc>
                <a:spcPts val="4419"/>
              </a:lnSpc>
              <a:spcBef>
                <a:spcPct val="0"/>
              </a:spcBef>
            </a:pPr>
            <a:r>
              <a:rPr lang="en-US" sz="3399">
                <a:solidFill>
                  <a:srgbClr val="000000"/>
                </a:solidFill>
                <a:latin typeface="Open Sauce Bold"/>
              </a:rPr>
              <a:t>Product</a:t>
            </a:r>
          </a:p>
        </p:txBody>
      </p:sp>
      <p:sp>
        <p:nvSpPr>
          <p:cNvPr id="9" name="TextBox 9"/>
          <p:cNvSpPr txBox="1"/>
          <p:nvPr/>
        </p:nvSpPr>
        <p:spPr>
          <a:xfrm>
            <a:off x="5818131" y="3974080"/>
            <a:ext cx="3731197" cy="459740"/>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Open Sauce"/>
              </a:rPr>
              <a:t>(production process)</a:t>
            </a:r>
          </a:p>
        </p:txBody>
      </p:sp>
      <p:sp>
        <p:nvSpPr>
          <p:cNvPr id="10" name="TextBox 10"/>
          <p:cNvSpPr txBox="1"/>
          <p:nvPr/>
        </p:nvSpPr>
        <p:spPr>
          <a:xfrm>
            <a:off x="5818131" y="6187926"/>
            <a:ext cx="3389733" cy="503555"/>
          </a:xfrm>
          <a:prstGeom prst="rect">
            <a:avLst/>
          </a:prstGeom>
        </p:spPr>
        <p:txBody>
          <a:bodyPr lIns="0" tIns="0" rIns="0" bIns="0" rtlCol="0" anchor="t">
            <a:spAutoFit/>
          </a:bodyPr>
          <a:lstStyle/>
          <a:p>
            <a:pPr algn="ctr">
              <a:lnSpc>
                <a:spcPts val="4029"/>
              </a:lnSpc>
              <a:spcBef>
                <a:spcPct val="0"/>
              </a:spcBef>
            </a:pPr>
            <a:r>
              <a:rPr lang="en-US" sz="3099">
                <a:solidFill>
                  <a:srgbClr val="000000"/>
                </a:solidFill>
                <a:latin typeface="Open Sauce"/>
              </a:rPr>
              <a:t>(sales process)</a:t>
            </a:r>
          </a:p>
        </p:txBody>
      </p:sp>
      <p:sp>
        <p:nvSpPr>
          <p:cNvPr id="11" name="TextBox 11"/>
          <p:cNvSpPr txBox="1"/>
          <p:nvPr/>
        </p:nvSpPr>
        <p:spPr>
          <a:xfrm>
            <a:off x="5483071" y="642937"/>
            <a:ext cx="7321858" cy="723901"/>
          </a:xfrm>
          <a:prstGeom prst="rect">
            <a:avLst/>
          </a:prstGeom>
        </p:spPr>
        <p:txBody>
          <a:bodyPr lIns="0" tIns="0" rIns="0" bIns="0" rtlCol="0" anchor="t">
            <a:spAutoFit/>
          </a:bodyPr>
          <a:lstStyle/>
          <a:p>
            <a:pPr algn="ctr">
              <a:lnSpc>
                <a:spcPts val="5849"/>
              </a:lnSpc>
              <a:spcBef>
                <a:spcPct val="0"/>
              </a:spcBef>
            </a:pPr>
            <a:r>
              <a:rPr lang="en-US" sz="4499">
                <a:solidFill>
                  <a:srgbClr val="000000"/>
                </a:solidFill>
                <a:latin typeface="Open Sauce Bold"/>
              </a:rPr>
              <a:t>Manufacturing Enterprise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72" t="118" r="10650"/>
          <a:stretch>
            <a:fillRect/>
          </a:stretch>
        </p:blipFill>
        <p:spPr>
          <a:xfrm>
            <a:off x="11592940" y="0"/>
            <a:ext cx="6695060" cy="10287000"/>
          </a:xfrm>
          <a:prstGeom prst="rect">
            <a:avLst/>
          </a:prstGeom>
        </p:spPr>
      </p:pic>
      <p:pic>
        <p:nvPicPr>
          <p:cNvPr id="3" name="Picture 3"/>
          <p:cNvPicPr>
            <a:picLocks noChangeAspect="1"/>
          </p:cNvPicPr>
          <p:nvPr/>
        </p:nvPicPr>
        <p:blipFill>
          <a:blip r:embed="rId3"/>
          <a:srcRect l="1445" r="680"/>
          <a:stretch>
            <a:fillRect/>
          </a:stretch>
        </p:blipFill>
        <p:spPr>
          <a:xfrm>
            <a:off x="-261799" y="6885224"/>
            <a:ext cx="12882207" cy="34017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500747" y="3462695"/>
            <a:ext cx="1262735" cy="1945294"/>
          </a:xfrm>
          <a:prstGeom prst="rect">
            <a:avLst/>
          </a:prstGeom>
        </p:spPr>
      </p:pic>
      <p:sp>
        <p:nvSpPr>
          <p:cNvPr id="5" name="TextBox 5"/>
          <p:cNvSpPr txBox="1"/>
          <p:nvPr/>
        </p:nvSpPr>
        <p:spPr>
          <a:xfrm>
            <a:off x="3214609" y="696277"/>
            <a:ext cx="5929391" cy="626746"/>
          </a:xfrm>
          <a:prstGeom prst="rect">
            <a:avLst/>
          </a:prstGeom>
        </p:spPr>
        <p:txBody>
          <a:bodyPr lIns="0" tIns="0" rIns="0" bIns="0" rtlCol="0" anchor="t">
            <a:spAutoFit/>
          </a:bodyPr>
          <a:lstStyle/>
          <a:p>
            <a:pPr algn="ctr">
              <a:lnSpc>
                <a:spcPts val="5069"/>
              </a:lnSpc>
              <a:spcBef>
                <a:spcPct val="0"/>
              </a:spcBef>
            </a:pPr>
            <a:r>
              <a:rPr lang="en-US" sz="3899">
                <a:solidFill>
                  <a:srgbClr val="000000"/>
                </a:solidFill>
                <a:latin typeface="Open Sauce Bold"/>
              </a:rPr>
              <a:t>MATERIAL RECEIPT</a:t>
            </a:r>
          </a:p>
        </p:txBody>
      </p:sp>
      <p:sp>
        <p:nvSpPr>
          <p:cNvPr id="6" name="TextBox 6"/>
          <p:cNvSpPr txBox="1"/>
          <p:nvPr/>
        </p:nvSpPr>
        <p:spPr>
          <a:xfrm>
            <a:off x="3482790" y="4082282"/>
            <a:ext cx="4683770"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At each stage, who is responsible?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2216646" y="2633896"/>
            <a:ext cx="13854708" cy="503555"/>
          </a:xfrm>
          <a:prstGeom prst="rect">
            <a:avLst/>
          </a:prstGeom>
        </p:spPr>
        <p:txBody>
          <a:bodyPr lIns="0" tIns="0" rIns="0" bIns="0" rtlCol="0" anchor="t">
            <a:spAutoFit/>
          </a:bodyPr>
          <a:lstStyle/>
          <a:p>
            <a:pPr algn="ctr">
              <a:lnSpc>
                <a:spcPts val="4029"/>
              </a:lnSpc>
              <a:spcBef>
                <a:spcPct val="0"/>
              </a:spcBef>
            </a:pPr>
            <a:r>
              <a:rPr lang="en-US" sz="3099">
                <a:solidFill>
                  <a:srgbClr val="000000"/>
                </a:solidFill>
                <a:latin typeface="Open Sauce Bold"/>
              </a:rPr>
              <a:t>How is the process of receiving goods from Suppliers shown on Odoo?</a:t>
            </a:r>
          </a:p>
        </p:txBody>
      </p:sp>
      <p:sp>
        <p:nvSpPr>
          <p:cNvPr id="3" name="TextBox 3"/>
          <p:cNvSpPr txBox="1"/>
          <p:nvPr/>
        </p:nvSpPr>
        <p:spPr>
          <a:xfrm>
            <a:off x="6569955" y="4709160"/>
            <a:ext cx="5570934" cy="821056"/>
          </a:xfrm>
          <a:prstGeom prst="rect">
            <a:avLst/>
          </a:prstGeom>
        </p:spPr>
        <p:txBody>
          <a:bodyPr lIns="0" tIns="0" rIns="0" bIns="0" rtlCol="0" anchor="t">
            <a:spAutoFit/>
          </a:bodyPr>
          <a:lstStyle/>
          <a:p>
            <a:pPr algn="ctr">
              <a:lnSpc>
                <a:spcPts val="6629"/>
              </a:lnSpc>
              <a:spcBef>
                <a:spcPct val="0"/>
              </a:spcBef>
            </a:pPr>
            <a:r>
              <a:rPr lang="en-US" sz="5099">
                <a:solidFill>
                  <a:srgbClr val="000000"/>
                </a:solidFill>
                <a:latin typeface="Open Sauce"/>
              </a:rPr>
              <a:t>DEMO ON ODOO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4269" b="14269"/>
          <a:stretch>
            <a:fillRect/>
          </a:stretch>
        </p:blipFill>
        <p:spPr>
          <a:xfrm>
            <a:off x="0" y="3355075"/>
            <a:ext cx="18149679" cy="1089331"/>
          </a:xfrm>
          <a:prstGeom prst="rect">
            <a:avLst/>
          </a:prstGeom>
        </p:spPr>
      </p:pic>
      <p:pic>
        <p:nvPicPr>
          <p:cNvPr id="3" name="Picture 3"/>
          <p:cNvPicPr>
            <a:picLocks noChangeAspect="1"/>
          </p:cNvPicPr>
          <p:nvPr/>
        </p:nvPicPr>
        <p:blipFill>
          <a:blip r:embed="rId3"/>
          <a:srcRect t="788" b="788"/>
          <a:stretch>
            <a:fillRect/>
          </a:stretch>
        </p:blipFill>
        <p:spPr>
          <a:xfrm>
            <a:off x="2219931" y="6182135"/>
            <a:ext cx="12664176" cy="3076165"/>
          </a:xfrm>
          <a:prstGeom prst="rect">
            <a:avLst/>
          </a:prstGeom>
        </p:spPr>
      </p:pic>
      <p:sp>
        <p:nvSpPr>
          <p:cNvPr id="4" name="TextBox 4"/>
          <p:cNvSpPr txBox="1"/>
          <p:nvPr/>
        </p:nvSpPr>
        <p:spPr>
          <a:xfrm>
            <a:off x="3319325" y="990600"/>
            <a:ext cx="11141938" cy="626746"/>
          </a:xfrm>
          <a:prstGeom prst="rect">
            <a:avLst/>
          </a:prstGeom>
        </p:spPr>
        <p:txBody>
          <a:bodyPr lIns="0" tIns="0" rIns="0" bIns="0" rtlCol="0" anchor="t">
            <a:spAutoFit/>
          </a:bodyPr>
          <a:lstStyle/>
          <a:p>
            <a:pPr algn="ctr">
              <a:lnSpc>
                <a:spcPts val="5069"/>
              </a:lnSpc>
              <a:spcBef>
                <a:spcPct val="0"/>
              </a:spcBef>
            </a:pPr>
            <a:r>
              <a:rPr lang="en-US" sz="3899">
                <a:solidFill>
                  <a:srgbClr val="000000"/>
                </a:solidFill>
                <a:latin typeface="Open Sauce Bold"/>
              </a:rPr>
              <a:t> OVERVIEW OF SHIPPING GOODS PROCESS </a:t>
            </a:r>
          </a:p>
        </p:txBody>
      </p:sp>
      <p:sp>
        <p:nvSpPr>
          <p:cNvPr id="5" name="TextBox 5"/>
          <p:cNvSpPr txBox="1"/>
          <p:nvPr/>
        </p:nvSpPr>
        <p:spPr>
          <a:xfrm>
            <a:off x="7647367" y="2722999"/>
            <a:ext cx="1809304"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Bold"/>
              </a:rPr>
              <a:t>For materials</a:t>
            </a:r>
          </a:p>
        </p:txBody>
      </p:sp>
      <p:sp>
        <p:nvSpPr>
          <p:cNvPr id="6" name="TextBox 6"/>
          <p:cNvSpPr txBox="1"/>
          <p:nvPr/>
        </p:nvSpPr>
        <p:spPr>
          <a:xfrm>
            <a:off x="7765536" y="5549305"/>
            <a:ext cx="1691134"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Bold"/>
              </a:rPr>
              <a:t>For product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26" t="2740" r="2326"/>
          <a:stretch>
            <a:fillRect/>
          </a:stretch>
        </p:blipFill>
        <p:spPr>
          <a:xfrm>
            <a:off x="0" y="0"/>
            <a:ext cx="8430291" cy="10287000"/>
          </a:xfrm>
          <a:prstGeom prst="rect">
            <a:avLst/>
          </a:prstGeom>
        </p:spPr>
      </p:pic>
      <p:pic>
        <p:nvPicPr>
          <p:cNvPr id="3" name="Picture 3"/>
          <p:cNvPicPr>
            <a:picLocks noChangeAspect="1"/>
          </p:cNvPicPr>
          <p:nvPr/>
        </p:nvPicPr>
        <p:blipFill>
          <a:blip r:embed="rId3"/>
          <a:srcRect t="4288" b="4288"/>
          <a:stretch>
            <a:fillRect/>
          </a:stretch>
        </p:blipFill>
        <p:spPr>
          <a:xfrm>
            <a:off x="8430291" y="2257590"/>
            <a:ext cx="9857709" cy="64870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9144000" y="356130"/>
            <a:ext cx="13188954" cy="13188954"/>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r>
                <a:rPr lang="en-US" sz="2199" dirty="0">
                  <a:solidFill>
                    <a:srgbClr val="FFFFFF"/>
                  </a:solidFill>
                  <a:latin typeface="Open Sauce"/>
                </a:rPr>
                <a:t>How is this feature represented on </a:t>
              </a:r>
              <a:r>
                <a:rPr lang="en-US" sz="2199" dirty="0" err="1">
                  <a:solidFill>
                    <a:srgbClr val="FFFFFF"/>
                  </a:solidFill>
                  <a:latin typeface="Open Sauce"/>
                </a:rPr>
                <a:t>odoo?How</a:t>
              </a:r>
              <a:r>
                <a:rPr lang="en-US" sz="2199" dirty="0">
                  <a:solidFill>
                    <a:srgbClr val="FFFFFF"/>
                  </a:solidFill>
                  <a:latin typeface="Open Sauce"/>
                </a:rPr>
                <a:t> is this feature represented on </a:t>
              </a:r>
              <a:r>
                <a:rPr lang="en-US" sz="2199" dirty="0" err="1">
                  <a:solidFill>
                    <a:srgbClr val="FFFFFF"/>
                  </a:solidFill>
                  <a:latin typeface="Open Sauce"/>
                </a:rPr>
                <a:t>odoo</a:t>
              </a:r>
              <a:r>
                <a:rPr lang="en-US" sz="2199" dirty="0">
                  <a:solidFill>
                    <a:srgbClr val="FFFFFF"/>
                  </a:solidFill>
                  <a:latin typeface="Open Sauce"/>
                </a:rPr>
                <a:t>?</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39105" y="-5979128"/>
            <a:ext cx="12110389" cy="12426705"/>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86589">
            <a:off x="5084777" y="6259532"/>
            <a:ext cx="9894000" cy="10152425"/>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922136" y="6105470"/>
            <a:ext cx="1882378" cy="2899880"/>
          </a:xfrm>
          <a:prstGeom prst="rect">
            <a:avLst/>
          </a:prstGeom>
        </p:spPr>
      </p:pic>
      <p:sp>
        <p:nvSpPr>
          <p:cNvPr id="11" name="TextBox 11"/>
          <p:cNvSpPr txBox="1"/>
          <p:nvPr/>
        </p:nvSpPr>
        <p:spPr>
          <a:xfrm>
            <a:off x="2720102" y="3433219"/>
            <a:ext cx="11071213" cy="880686"/>
          </a:xfrm>
          <a:prstGeom prst="rect">
            <a:avLst/>
          </a:prstGeom>
        </p:spPr>
        <p:txBody>
          <a:bodyPr lIns="0" tIns="0" rIns="0" bIns="0" rtlCol="0" anchor="t">
            <a:spAutoFit/>
          </a:bodyPr>
          <a:lstStyle/>
          <a:p>
            <a:pPr>
              <a:lnSpc>
                <a:spcPts val="7210"/>
              </a:lnSpc>
            </a:pPr>
            <a:r>
              <a:rPr lang="en-US" sz="5224" spc="512">
                <a:solidFill>
                  <a:srgbClr val="FFFFFF"/>
                </a:solidFill>
                <a:latin typeface="Oswald Bold"/>
              </a:rPr>
              <a:t>INVENTORY TRANSFER</a:t>
            </a:r>
          </a:p>
        </p:txBody>
      </p:sp>
      <p:sp>
        <p:nvSpPr>
          <p:cNvPr id="12" name="TextBox 12"/>
          <p:cNvSpPr txBox="1"/>
          <p:nvPr/>
        </p:nvSpPr>
        <p:spPr>
          <a:xfrm>
            <a:off x="2720102" y="5095875"/>
            <a:ext cx="5741759" cy="3012015"/>
          </a:xfrm>
          <a:prstGeom prst="rect">
            <a:avLst/>
          </a:prstGeom>
        </p:spPr>
        <p:txBody>
          <a:bodyPr lIns="0" tIns="0" rIns="0" bIns="0" rtlCol="0" anchor="t">
            <a:spAutoFit/>
          </a:bodyPr>
          <a:lstStyle/>
          <a:p>
            <a:pPr algn="l">
              <a:lnSpc>
                <a:spcPts val="3992"/>
              </a:lnSpc>
            </a:pPr>
            <a:r>
              <a:rPr lang="en-US" sz="2893" spc="283">
                <a:solidFill>
                  <a:srgbClr val="F5FFF5"/>
                </a:solidFill>
                <a:latin typeface="DM Sans"/>
              </a:rPr>
              <a:t>In fact, the conversion activity has the nature of managing the quality of goods. For example, whether this shipment has been inspected or not.</a:t>
            </a:r>
          </a:p>
        </p:txBody>
      </p:sp>
      <p:sp>
        <p:nvSpPr>
          <p:cNvPr id="13" name="TextBox 13"/>
          <p:cNvSpPr txBox="1"/>
          <p:nvPr/>
        </p:nvSpPr>
        <p:spPr>
          <a:xfrm>
            <a:off x="10142721" y="5105400"/>
            <a:ext cx="7558832" cy="477520"/>
          </a:xfrm>
          <a:prstGeom prst="rect">
            <a:avLst/>
          </a:prstGeom>
        </p:spPr>
        <p:txBody>
          <a:bodyPr lIns="0" tIns="0" rIns="0" bIns="0" rtlCol="0" anchor="t">
            <a:spAutoFit/>
          </a:bodyPr>
          <a:lstStyle/>
          <a:p>
            <a:pPr algn="ctr">
              <a:lnSpc>
                <a:spcPts val="3769"/>
              </a:lnSpc>
              <a:spcBef>
                <a:spcPct val="0"/>
              </a:spcBef>
            </a:pPr>
            <a:r>
              <a:rPr lang="en-US" sz="2899">
                <a:solidFill>
                  <a:srgbClr val="000000"/>
                </a:solidFill>
                <a:latin typeface="Open Sauce"/>
              </a:rPr>
              <a:t>How is this feature represented on Odoo?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57863">
            <a:off x="-571305" y="6150994"/>
            <a:ext cx="21273218" cy="9128145"/>
          </a:xfrm>
          <a:prstGeom prst="rect">
            <a:avLst/>
          </a:prstGeom>
        </p:spPr>
      </p:pic>
      <p:pic>
        <p:nvPicPr>
          <p:cNvPr id="4" name="Picture 4"/>
          <p:cNvPicPr>
            <a:picLocks noChangeAspect="1"/>
          </p:cNvPicPr>
          <p:nvPr/>
        </p:nvPicPr>
        <p:blipFill>
          <a:blip r:embed="rId5"/>
          <a:srcRect t="46379"/>
          <a:stretch>
            <a:fillRect/>
          </a:stretch>
        </p:blipFill>
        <p:spPr>
          <a:xfrm>
            <a:off x="11885510" y="8765585"/>
            <a:ext cx="4128022" cy="437161"/>
          </a:xfrm>
          <a:prstGeom prst="rect">
            <a:avLst/>
          </a:prstGeom>
        </p:spPr>
      </p:pic>
      <p:grpSp>
        <p:nvGrpSpPr>
          <p:cNvPr id="5" name="Group 5"/>
          <p:cNvGrpSpPr/>
          <p:nvPr/>
        </p:nvGrpSpPr>
        <p:grpSpPr>
          <a:xfrm>
            <a:off x="11900353" y="4678112"/>
            <a:ext cx="4113179" cy="4087473"/>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7" name="TextBox 7"/>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8" name="Picture 8"/>
          <p:cNvPicPr>
            <a:picLocks noChangeAspect="1"/>
          </p:cNvPicPr>
          <p:nvPr/>
        </p:nvPicPr>
        <p:blipFill>
          <a:blip r:embed="rId5"/>
          <a:srcRect t="46379"/>
          <a:stretch>
            <a:fillRect/>
          </a:stretch>
        </p:blipFill>
        <p:spPr>
          <a:xfrm>
            <a:off x="7080191" y="8765585"/>
            <a:ext cx="4128022" cy="437161"/>
          </a:xfrm>
          <a:prstGeom prst="rect">
            <a:avLst/>
          </a:prstGeom>
        </p:spPr>
      </p:pic>
      <p:grpSp>
        <p:nvGrpSpPr>
          <p:cNvPr id="9" name="Group 9"/>
          <p:cNvGrpSpPr/>
          <p:nvPr/>
        </p:nvGrpSpPr>
        <p:grpSpPr>
          <a:xfrm>
            <a:off x="7095033" y="4678112"/>
            <a:ext cx="4113179" cy="4087473"/>
            <a:chOff x="0" y="0"/>
            <a:chExt cx="1279723" cy="1271725"/>
          </a:xfrm>
        </p:grpSpPr>
        <p:sp>
          <p:nvSpPr>
            <p:cNvPr id="10" name="Freeform 1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12" name="Picture 12"/>
          <p:cNvPicPr>
            <a:picLocks noChangeAspect="1"/>
          </p:cNvPicPr>
          <p:nvPr/>
        </p:nvPicPr>
        <p:blipFill>
          <a:blip r:embed="rId5"/>
          <a:srcRect t="46379"/>
          <a:stretch>
            <a:fillRect/>
          </a:stretch>
        </p:blipFill>
        <p:spPr>
          <a:xfrm>
            <a:off x="2274468" y="8765585"/>
            <a:ext cx="4128022" cy="437161"/>
          </a:xfrm>
          <a:prstGeom prst="rect">
            <a:avLst/>
          </a:prstGeom>
        </p:spPr>
      </p:pic>
      <p:grpSp>
        <p:nvGrpSpPr>
          <p:cNvPr id="13" name="Group 13"/>
          <p:cNvGrpSpPr/>
          <p:nvPr/>
        </p:nvGrpSpPr>
        <p:grpSpPr>
          <a:xfrm>
            <a:off x="2289311" y="4678112"/>
            <a:ext cx="4113179" cy="4087473"/>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3321316" y="3653528"/>
            <a:ext cx="2049168" cy="2049168"/>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8119617" y="3653528"/>
            <a:ext cx="2049168" cy="2049168"/>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2933709" y="3653528"/>
            <a:ext cx="2049168" cy="2049168"/>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732628" y="3572526"/>
            <a:ext cx="1211702" cy="1322294"/>
          </a:xfrm>
          <a:prstGeom prst="rect">
            <a:avLst/>
          </a:prstGeom>
        </p:spPr>
      </p:pic>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572425" y="3506170"/>
            <a:ext cx="1160684" cy="1393835"/>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360862" y="3572526"/>
            <a:ext cx="1353071" cy="1353071"/>
          </a:xfrm>
          <a:prstGeom prst="rect">
            <a:avLst/>
          </a:prstGeom>
        </p:spPr>
      </p:pic>
      <p:sp>
        <p:nvSpPr>
          <p:cNvPr id="28" name="TextBox 28"/>
          <p:cNvSpPr txBox="1"/>
          <p:nvPr/>
        </p:nvSpPr>
        <p:spPr>
          <a:xfrm>
            <a:off x="2343797" y="1155414"/>
            <a:ext cx="15520738"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WAREHOUSE RELOCATION </a:t>
            </a:r>
          </a:p>
        </p:txBody>
      </p:sp>
      <p:sp>
        <p:nvSpPr>
          <p:cNvPr id="29" name="TextBox 29"/>
          <p:cNvSpPr txBox="1"/>
          <p:nvPr/>
        </p:nvSpPr>
        <p:spPr>
          <a:xfrm>
            <a:off x="2722584" y="4906547"/>
            <a:ext cx="3542623" cy="2932417"/>
          </a:xfrm>
          <a:prstGeom prst="rect">
            <a:avLst/>
          </a:prstGeom>
        </p:spPr>
        <p:txBody>
          <a:bodyPr lIns="0" tIns="0" rIns="0" bIns="0" rtlCol="0" anchor="t">
            <a:spAutoFit/>
          </a:bodyPr>
          <a:lstStyle/>
          <a:p>
            <a:pPr algn="ctr">
              <a:lnSpc>
                <a:spcPts val="2377"/>
              </a:lnSpc>
            </a:pPr>
            <a:r>
              <a:rPr lang="en-US" sz="1722" spc="168">
                <a:solidFill>
                  <a:srgbClr val="FFFBFB"/>
                </a:solidFill>
                <a:latin typeface="DM Sans"/>
              </a:rPr>
              <a:t>Type of warehouse transfer where the shipping process takes place in just one step. When performing 1-Step Transfer, goods are moved directly from the source warehouse (origin warehouse) to the destination warehouse (receiving warehouse).</a:t>
            </a:r>
          </a:p>
        </p:txBody>
      </p:sp>
      <p:sp>
        <p:nvSpPr>
          <p:cNvPr id="30" name="TextBox 30"/>
          <p:cNvSpPr txBox="1"/>
          <p:nvPr/>
        </p:nvSpPr>
        <p:spPr>
          <a:xfrm>
            <a:off x="7381455" y="4906547"/>
            <a:ext cx="3542623" cy="3227692"/>
          </a:xfrm>
          <a:prstGeom prst="rect">
            <a:avLst/>
          </a:prstGeom>
        </p:spPr>
        <p:txBody>
          <a:bodyPr lIns="0" tIns="0" rIns="0" bIns="0" rtlCol="0" anchor="t">
            <a:spAutoFit/>
          </a:bodyPr>
          <a:lstStyle/>
          <a:p>
            <a:pPr algn="ctr">
              <a:lnSpc>
                <a:spcPts val="2377"/>
              </a:lnSpc>
            </a:pPr>
            <a:r>
              <a:rPr lang="en-US" sz="1722" spc="168">
                <a:solidFill>
                  <a:srgbClr val="FFFBFB"/>
                </a:solidFill>
                <a:latin typeface="DM Sans"/>
              </a:rPr>
              <a:t>Shipping takes place in two steps. During this process, goods are moved from the source warehouse (origin warehouse) to an intermediate warehouse (intermediate warehouse) before continuing to be transferred to the destination warehouse (receiving warehouse).</a:t>
            </a:r>
          </a:p>
        </p:txBody>
      </p:sp>
      <p:sp>
        <p:nvSpPr>
          <p:cNvPr id="31" name="TextBox 31"/>
          <p:cNvSpPr txBox="1"/>
          <p:nvPr/>
        </p:nvSpPr>
        <p:spPr>
          <a:xfrm>
            <a:off x="12266086" y="5349460"/>
            <a:ext cx="3542623" cy="2341867"/>
          </a:xfrm>
          <a:prstGeom prst="rect">
            <a:avLst/>
          </a:prstGeom>
        </p:spPr>
        <p:txBody>
          <a:bodyPr lIns="0" tIns="0" rIns="0" bIns="0" rtlCol="0" anchor="t">
            <a:spAutoFit/>
          </a:bodyPr>
          <a:lstStyle/>
          <a:p>
            <a:pPr algn="ctr">
              <a:lnSpc>
                <a:spcPts val="2377"/>
              </a:lnSpc>
            </a:pPr>
            <a:r>
              <a:rPr lang="en-US" sz="1722" spc="168">
                <a:solidFill>
                  <a:srgbClr val="FFFBFB"/>
                </a:solidFill>
                <a:latin typeface="DM Sans"/>
              </a:rPr>
              <a:t>Takes place between different companies in the same group or in association with each other. In this case, the goods are moved from the warehouse of the company to the warehouse of the destination company.</a:t>
            </a:r>
          </a:p>
        </p:txBody>
      </p:sp>
      <p:sp>
        <p:nvSpPr>
          <p:cNvPr id="32" name="TextBox 32"/>
          <p:cNvSpPr txBox="1"/>
          <p:nvPr/>
        </p:nvSpPr>
        <p:spPr>
          <a:xfrm>
            <a:off x="2858454" y="8244757"/>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rPr>
              <a:t>1 - STEP</a:t>
            </a:r>
          </a:p>
        </p:txBody>
      </p:sp>
      <p:sp>
        <p:nvSpPr>
          <p:cNvPr id="33" name="TextBox 33"/>
          <p:cNvSpPr txBox="1"/>
          <p:nvPr/>
        </p:nvSpPr>
        <p:spPr>
          <a:xfrm>
            <a:off x="7665320" y="8160923"/>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rPr>
              <a:t>2 - STEP</a:t>
            </a:r>
          </a:p>
        </p:txBody>
      </p:sp>
      <p:sp>
        <p:nvSpPr>
          <p:cNvPr id="34" name="TextBox 34"/>
          <p:cNvSpPr txBox="1"/>
          <p:nvPr/>
        </p:nvSpPr>
        <p:spPr>
          <a:xfrm>
            <a:off x="12475037" y="8160923"/>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rPr>
              <a:t>INTER-COMPANY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687"/>
          <a:stretch>
            <a:fillRect/>
          </a:stretch>
        </p:blipFill>
        <p:spPr>
          <a:xfrm>
            <a:off x="3573031" y="466975"/>
            <a:ext cx="10795666" cy="7623421"/>
          </a:xfrm>
          <a:prstGeom prst="rect">
            <a:avLst/>
          </a:prstGeom>
        </p:spPr>
      </p:pic>
      <p:sp>
        <p:nvSpPr>
          <p:cNvPr id="3" name="TextBox 3"/>
          <p:cNvSpPr txBox="1"/>
          <p:nvPr/>
        </p:nvSpPr>
        <p:spPr>
          <a:xfrm>
            <a:off x="6078092" y="8905240"/>
            <a:ext cx="5785545"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Warehouse relocation 1 - step and 2 - step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49556" y="-4285447"/>
            <a:ext cx="7616557" cy="781549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176364">
            <a:off x="-2000428" y="7199408"/>
            <a:ext cx="7616557" cy="7815497"/>
          </a:xfrm>
          <a:prstGeom prst="rect">
            <a:avLst/>
          </a:prstGeom>
        </p:spPr>
      </p:pic>
      <p:grpSp>
        <p:nvGrpSpPr>
          <p:cNvPr id="5" name="Group 5"/>
          <p:cNvGrpSpPr>
            <a:grpSpLocks noChangeAspect="1"/>
          </p:cNvGrpSpPr>
          <p:nvPr/>
        </p:nvGrpSpPr>
        <p:grpSpPr>
          <a:xfrm>
            <a:off x="2835430" y="4006874"/>
            <a:ext cx="2464800" cy="2455172"/>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3628" r="-23628"/>
              </a:stretch>
            </a:blipFill>
          </p:spPr>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8" name="Group 8"/>
          <p:cNvGrpSpPr/>
          <p:nvPr/>
        </p:nvGrpSpPr>
        <p:grpSpPr>
          <a:xfrm>
            <a:off x="4626713" y="2819725"/>
            <a:ext cx="5981844" cy="2374297"/>
            <a:chOff x="0" y="0"/>
            <a:chExt cx="2047782" cy="812800"/>
          </a:xfrm>
        </p:grpSpPr>
        <p:sp>
          <p:nvSpPr>
            <p:cNvPr id="9" name="Freeform 9"/>
            <p:cNvSpPr/>
            <p:nvPr/>
          </p:nvSpPr>
          <p:spPr>
            <a:xfrm>
              <a:off x="0" y="0"/>
              <a:ext cx="2047782" cy="812800"/>
            </a:xfrm>
            <a:custGeom>
              <a:avLst/>
              <a:gdLst/>
              <a:ahLst/>
              <a:cxnLst/>
              <a:rect l="l" t="t" r="r" b="b"/>
              <a:pathLst>
                <a:path w="2047782" h="812800">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id="10" name="TextBox 10"/>
            <p:cNvSpPr txBox="1"/>
            <p:nvPr/>
          </p:nvSpPr>
          <p:spPr>
            <a:xfrm>
              <a:off x="0" y="-19050"/>
              <a:ext cx="812800" cy="641350"/>
            </a:xfrm>
            <a:prstGeom prst="rect">
              <a:avLst/>
            </a:prstGeom>
          </p:spPr>
          <p:txBody>
            <a:bodyPr lIns="50800" tIns="50800" rIns="50800" bIns="50800" rtlCol="0" anchor="ctr"/>
            <a:lstStyle/>
            <a:p>
              <a:pPr algn="ctr">
                <a:lnSpc>
                  <a:spcPts val="2859"/>
                </a:lnSpc>
              </a:pPr>
              <a:endParaRPr/>
            </a:p>
          </p:txBody>
        </p:sp>
      </p:gr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520401" y="2926115"/>
            <a:ext cx="1459011" cy="427092"/>
          </a:xfrm>
          <a:prstGeom prst="rect">
            <a:avLst/>
          </a:prstGeom>
        </p:spPr>
      </p:pic>
      <p:grpSp>
        <p:nvGrpSpPr>
          <p:cNvPr id="12" name="Group 12"/>
          <p:cNvGrpSpPr>
            <a:grpSpLocks noChangeAspect="1"/>
          </p:cNvGrpSpPr>
          <p:nvPr/>
        </p:nvGrpSpPr>
        <p:grpSpPr>
          <a:xfrm>
            <a:off x="7336042" y="6324958"/>
            <a:ext cx="2261386" cy="2252552"/>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55479" r="-55479"/>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15" name="Group 15"/>
          <p:cNvGrpSpPr/>
          <p:nvPr/>
        </p:nvGrpSpPr>
        <p:grpSpPr>
          <a:xfrm>
            <a:off x="9267967" y="5194023"/>
            <a:ext cx="5981844" cy="2374297"/>
            <a:chOff x="0" y="0"/>
            <a:chExt cx="2047782" cy="812800"/>
          </a:xfrm>
        </p:grpSpPr>
        <p:sp>
          <p:nvSpPr>
            <p:cNvPr id="16" name="Freeform 16"/>
            <p:cNvSpPr/>
            <p:nvPr/>
          </p:nvSpPr>
          <p:spPr>
            <a:xfrm>
              <a:off x="0" y="0"/>
              <a:ext cx="2047782" cy="812800"/>
            </a:xfrm>
            <a:custGeom>
              <a:avLst/>
              <a:gdLst/>
              <a:ahLst/>
              <a:cxnLst/>
              <a:rect l="l" t="t" r="r" b="b"/>
              <a:pathLst>
                <a:path w="2047782" h="812800">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id="17" name="TextBox 17"/>
            <p:cNvSpPr txBox="1"/>
            <p:nvPr/>
          </p:nvSpPr>
          <p:spPr>
            <a:xfrm>
              <a:off x="0" y="-19050"/>
              <a:ext cx="812800" cy="641350"/>
            </a:xfrm>
            <a:prstGeom prst="rect">
              <a:avLst/>
            </a:prstGeom>
          </p:spPr>
          <p:txBody>
            <a:bodyPr lIns="50800" tIns="50800" rIns="50800" bIns="50800" rtlCol="0" anchor="ctr"/>
            <a:lstStyle/>
            <a:p>
              <a:pPr algn="ctr">
                <a:lnSpc>
                  <a:spcPts val="2859"/>
                </a:lnSpc>
              </a:pPr>
              <a:endParaRPr/>
            </a:p>
          </p:txBody>
        </p:sp>
      </p:grpSp>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731064" y="5417873"/>
            <a:ext cx="1577714" cy="461840"/>
          </a:xfrm>
          <a:prstGeom prst="rect">
            <a:avLst/>
          </a:prstGeom>
        </p:spPr>
      </p:pic>
      <p:sp>
        <p:nvSpPr>
          <p:cNvPr id="19" name="TextBox 19"/>
          <p:cNvSpPr txBox="1"/>
          <p:nvPr/>
        </p:nvSpPr>
        <p:spPr>
          <a:xfrm>
            <a:off x="4951309" y="3570362"/>
            <a:ext cx="4769467" cy="844450"/>
          </a:xfrm>
          <a:prstGeom prst="rect">
            <a:avLst/>
          </a:prstGeom>
        </p:spPr>
        <p:txBody>
          <a:bodyPr lIns="0" tIns="0" rIns="0" bIns="0" rtlCol="0" anchor="t">
            <a:spAutoFit/>
          </a:bodyPr>
          <a:lstStyle/>
          <a:p>
            <a:pPr>
              <a:lnSpc>
                <a:spcPts val="2280"/>
              </a:lnSpc>
            </a:pPr>
            <a:r>
              <a:rPr lang="en-US" sz="1628">
                <a:solidFill>
                  <a:srgbClr val="100F0D"/>
                </a:solidFill>
                <a:latin typeface="Montserrat Light"/>
              </a:rPr>
              <a:t>Goods are not available in stock, when there is an order, the company will contact the supplier to provide</a:t>
            </a:r>
          </a:p>
        </p:txBody>
      </p:sp>
      <p:sp>
        <p:nvSpPr>
          <p:cNvPr id="20" name="TextBox 20"/>
          <p:cNvSpPr txBox="1"/>
          <p:nvPr/>
        </p:nvSpPr>
        <p:spPr>
          <a:xfrm>
            <a:off x="9440057" y="6044583"/>
            <a:ext cx="5044915" cy="558700"/>
          </a:xfrm>
          <a:prstGeom prst="rect">
            <a:avLst/>
          </a:prstGeom>
        </p:spPr>
        <p:txBody>
          <a:bodyPr lIns="0" tIns="0" rIns="0" bIns="0" rtlCol="0" anchor="t">
            <a:spAutoFit/>
          </a:bodyPr>
          <a:lstStyle/>
          <a:p>
            <a:pPr>
              <a:lnSpc>
                <a:spcPts val="2280"/>
              </a:lnSpc>
            </a:pPr>
            <a:r>
              <a:rPr lang="en-US" sz="1628">
                <a:solidFill>
                  <a:srgbClr val="100F0D"/>
                </a:solidFill>
                <a:latin typeface="Montserrat Light"/>
              </a:rPr>
              <a:t>Goods are purchased from suppliers and shipped directly to the shipping area</a:t>
            </a:r>
          </a:p>
        </p:txBody>
      </p:sp>
      <p:sp>
        <p:nvSpPr>
          <p:cNvPr id="21" name="TextBox 21"/>
          <p:cNvSpPr txBox="1"/>
          <p:nvPr/>
        </p:nvSpPr>
        <p:spPr>
          <a:xfrm>
            <a:off x="4951309" y="2904426"/>
            <a:ext cx="5022216" cy="422845"/>
          </a:xfrm>
          <a:prstGeom prst="rect">
            <a:avLst/>
          </a:prstGeom>
        </p:spPr>
        <p:txBody>
          <a:bodyPr lIns="0" tIns="0" rIns="0" bIns="0" rtlCol="0" anchor="t">
            <a:spAutoFit/>
          </a:bodyPr>
          <a:lstStyle/>
          <a:p>
            <a:pPr>
              <a:lnSpc>
                <a:spcPts val="3468"/>
              </a:lnSpc>
            </a:pPr>
            <a:r>
              <a:rPr lang="en-US" sz="2477">
                <a:solidFill>
                  <a:srgbClr val="000000"/>
                </a:solidFill>
                <a:latin typeface="DM Sans Bold"/>
              </a:rPr>
              <a:t>Drop Shipping </a:t>
            </a:r>
          </a:p>
        </p:txBody>
      </p:sp>
      <p:sp>
        <p:nvSpPr>
          <p:cNvPr id="22" name="TextBox 22"/>
          <p:cNvSpPr txBox="1"/>
          <p:nvPr/>
        </p:nvSpPr>
        <p:spPr>
          <a:xfrm>
            <a:off x="9440057" y="5336898"/>
            <a:ext cx="4049606" cy="422845"/>
          </a:xfrm>
          <a:prstGeom prst="rect">
            <a:avLst/>
          </a:prstGeom>
        </p:spPr>
        <p:txBody>
          <a:bodyPr lIns="0" tIns="0" rIns="0" bIns="0" rtlCol="0" anchor="t">
            <a:spAutoFit/>
          </a:bodyPr>
          <a:lstStyle/>
          <a:p>
            <a:pPr>
              <a:lnSpc>
                <a:spcPts val="3468"/>
              </a:lnSpc>
            </a:pPr>
            <a:r>
              <a:rPr lang="en-US" sz="2477">
                <a:solidFill>
                  <a:srgbClr val="000000"/>
                </a:solidFill>
                <a:latin typeface="DM Sans Bold"/>
              </a:rPr>
              <a:t>Cross Docking</a:t>
            </a:r>
          </a:p>
        </p:txBody>
      </p:sp>
      <p:sp>
        <p:nvSpPr>
          <p:cNvPr id="23" name="TextBox 23"/>
          <p:cNvSpPr txBox="1"/>
          <p:nvPr/>
        </p:nvSpPr>
        <p:spPr>
          <a:xfrm>
            <a:off x="5147321" y="696277"/>
            <a:ext cx="7400330" cy="626746"/>
          </a:xfrm>
          <a:prstGeom prst="rect">
            <a:avLst/>
          </a:prstGeom>
        </p:spPr>
        <p:txBody>
          <a:bodyPr lIns="0" tIns="0" rIns="0" bIns="0" rtlCol="0" anchor="t">
            <a:spAutoFit/>
          </a:bodyPr>
          <a:lstStyle/>
          <a:p>
            <a:pPr algn="ctr">
              <a:lnSpc>
                <a:spcPts val="5069"/>
              </a:lnSpc>
              <a:spcBef>
                <a:spcPct val="0"/>
              </a:spcBef>
            </a:pPr>
            <a:r>
              <a:rPr lang="en-US" sz="3899">
                <a:solidFill>
                  <a:srgbClr val="000000"/>
                </a:solidFill>
                <a:latin typeface="Open Sauce Bold"/>
              </a:rPr>
              <a:t>Some other types of business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59121">
            <a:off x="-4060353" y="5766036"/>
            <a:ext cx="7629294" cy="7828566"/>
          </a:xfrm>
          <a:prstGeom prst="rect">
            <a:avLst/>
          </a:prstGeom>
        </p:spPr>
      </p:pic>
      <p:grpSp>
        <p:nvGrpSpPr>
          <p:cNvPr id="3" name="Group 3"/>
          <p:cNvGrpSpPr/>
          <p:nvPr/>
        </p:nvGrpSpPr>
        <p:grpSpPr>
          <a:xfrm>
            <a:off x="4951969" y="3967226"/>
            <a:ext cx="1400485" cy="4253510"/>
            <a:chOff x="0" y="0"/>
            <a:chExt cx="368852" cy="1120266"/>
          </a:xfrm>
        </p:grpSpPr>
        <p:sp>
          <p:nvSpPr>
            <p:cNvPr id="4" name="Freeform 4"/>
            <p:cNvSpPr/>
            <p:nvPr/>
          </p:nvSpPr>
          <p:spPr>
            <a:xfrm>
              <a:off x="0" y="0"/>
              <a:ext cx="368852" cy="1120266"/>
            </a:xfrm>
            <a:custGeom>
              <a:avLst/>
              <a:gdLst/>
              <a:ahLst/>
              <a:cxnLst/>
              <a:rect l="l" t="t" r="r" b="b"/>
              <a:pathLst>
                <a:path w="368852" h="1120266">
                  <a:moveTo>
                    <a:pt x="0" y="0"/>
                  </a:moveTo>
                  <a:lnTo>
                    <a:pt x="368852" y="0"/>
                  </a:lnTo>
                  <a:lnTo>
                    <a:pt x="368852" y="1120266"/>
                  </a:lnTo>
                  <a:lnTo>
                    <a:pt x="0" y="1120266"/>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5794211" y="94174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16048">
            <a:off x="12243487" y="-1005305"/>
            <a:ext cx="10749463" cy="2687366"/>
          </a:xfrm>
          <a:prstGeom prst="rect">
            <a:avLst/>
          </a:prstGeom>
        </p:spPr>
      </p:pic>
      <p:sp>
        <p:nvSpPr>
          <p:cNvPr id="8" name="TextBox 8"/>
          <p:cNvSpPr txBox="1"/>
          <p:nvPr/>
        </p:nvSpPr>
        <p:spPr>
          <a:xfrm>
            <a:off x="5183602" y="421262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183602" y="510257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183602" y="5966146"/>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7022011" y="5164436"/>
            <a:ext cx="3745995" cy="343748"/>
          </a:xfrm>
          <a:prstGeom prst="rect">
            <a:avLst/>
          </a:prstGeom>
        </p:spPr>
        <p:txBody>
          <a:bodyPr wrap="square" lIns="0" tIns="0" rIns="0" bIns="0" rtlCol="0" anchor="t">
            <a:spAutoFit/>
          </a:bodyPr>
          <a:lstStyle/>
          <a:p>
            <a:pPr algn="ctr">
              <a:lnSpc>
                <a:spcPts val="2859"/>
              </a:lnSpc>
              <a:spcBef>
                <a:spcPct val="0"/>
              </a:spcBef>
            </a:pPr>
            <a:r>
              <a:rPr lang="en-US" sz="2199" dirty="0">
                <a:solidFill>
                  <a:srgbClr val="000000"/>
                </a:solidFill>
                <a:latin typeface="Open Sauce"/>
              </a:rPr>
              <a:t>MATERIAL MANAGEMENT</a:t>
            </a:r>
          </a:p>
        </p:txBody>
      </p:sp>
      <p:sp>
        <p:nvSpPr>
          <p:cNvPr id="12" name="TextBox 12"/>
          <p:cNvSpPr txBox="1"/>
          <p:nvPr/>
        </p:nvSpPr>
        <p:spPr>
          <a:xfrm>
            <a:off x="7022011" y="6145168"/>
            <a:ext cx="7416941" cy="343748"/>
          </a:xfrm>
          <a:prstGeom prst="rect">
            <a:avLst/>
          </a:prstGeom>
        </p:spPr>
        <p:txBody>
          <a:bodyPr wrap="square" lIns="0" tIns="0" rIns="0" bIns="0" rtlCol="0" anchor="t">
            <a:spAutoFit/>
          </a:bodyPr>
          <a:lstStyle/>
          <a:p>
            <a:pPr algn="ctr">
              <a:lnSpc>
                <a:spcPts val="2859"/>
              </a:lnSpc>
              <a:spcBef>
                <a:spcPct val="0"/>
              </a:spcBef>
            </a:pPr>
            <a:r>
              <a:rPr lang="en-US" sz="2199" dirty="0">
                <a:solidFill>
                  <a:srgbClr val="000000"/>
                </a:solidFill>
                <a:latin typeface="Open Sauce"/>
              </a:rPr>
              <a:t>ORGANIZATIONAL STRUCTURE OF THE WAREHOUSE</a:t>
            </a:r>
          </a:p>
        </p:txBody>
      </p:sp>
      <p:sp>
        <p:nvSpPr>
          <p:cNvPr id="13" name="TextBox 13"/>
          <p:cNvSpPr txBox="1"/>
          <p:nvPr/>
        </p:nvSpPr>
        <p:spPr>
          <a:xfrm>
            <a:off x="7059535" y="6969343"/>
            <a:ext cx="8555443" cy="353060"/>
          </a:xfrm>
          <a:prstGeom prst="rect">
            <a:avLst/>
          </a:prstGeom>
        </p:spPr>
        <p:txBody>
          <a:bodyPr lIns="0" tIns="0" rIns="0" bIns="0" rtlCol="0" anchor="t">
            <a:spAutoFit/>
          </a:bodyPr>
          <a:lstStyle/>
          <a:p>
            <a:pPr algn="ctr">
              <a:lnSpc>
                <a:spcPts val="2859"/>
              </a:lnSpc>
              <a:spcBef>
                <a:spcPct val="0"/>
              </a:spcBef>
            </a:pPr>
            <a:r>
              <a:rPr lang="en-US" sz="2199" dirty="0">
                <a:solidFill>
                  <a:srgbClr val="000000"/>
                </a:solidFill>
                <a:latin typeface="Open Sauce"/>
              </a:rPr>
              <a:t>MASTER DATA IN MATERIAL AND WAREHOUSE MANAGEMENT</a:t>
            </a:r>
          </a:p>
        </p:txBody>
      </p:sp>
      <p:sp>
        <p:nvSpPr>
          <p:cNvPr id="14" name="TextBox 14"/>
          <p:cNvSpPr txBox="1"/>
          <p:nvPr/>
        </p:nvSpPr>
        <p:spPr>
          <a:xfrm>
            <a:off x="6359101" y="7802830"/>
            <a:ext cx="6673856" cy="353060"/>
          </a:xfrm>
          <a:prstGeom prst="rect">
            <a:avLst/>
          </a:prstGeom>
        </p:spPr>
        <p:txBody>
          <a:bodyPr lIns="0" tIns="0" rIns="0" bIns="0" rtlCol="0" anchor="t">
            <a:spAutoFit/>
          </a:bodyPr>
          <a:lstStyle/>
          <a:p>
            <a:pPr algn="ctr">
              <a:lnSpc>
                <a:spcPts val="2859"/>
              </a:lnSpc>
              <a:spcBef>
                <a:spcPct val="0"/>
              </a:spcBef>
            </a:pPr>
            <a:r>
              <a:rPr lang="en-US" sz="2199" dirty="0">
                <a:solidFill>
                  <a:srgbClr val="000000"/>
                </a:solidFill>
                <a:latin typeface="Open Sauce"/>
              </a:rPr>
              <a:t>WAREHOUSE MANAGEMENT PROCESS</a:t>
            </a:r>
          </a:p>
        </p:txBody>
      </p:sp>
      <p:sp>
        <p:nvSpPr>
          <p:cNvPr id="15" name="TextBox 15"/>
          <p:cNvSpPr txBox="1"/>
          <p:nvPr/>
        </p:nvSpPr>
        <p:spPr>
          <a:xfrm>
            <a:off x="5183602" y="678085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6" name="TextBox 16"/>
          <p:cNvSpPr txBox="1"/>
          <p:nvPr/>
        </p:nvSpPr>
        <p:spPr>
          <a:xfrm>
            <a:off x="5183602" y="754299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7" name="TextBox 17"/>
          <p:cNvSpPr txBox="1"/>
          <p:nvPr/>
        </p:nvSpPr>
        <p:spPr>
          <a:xfrm>
            <a:off x="6845805" y="4260070"/>
            <a:ext cx="3363850" cy="343748"/>
          </a:xfrm>
          <a:prstGeom prst="rect">
            <a:avLst/>
          </a:prstGeom>
        </p:spPr>
        <p:txBody>
          <a:bodyPr wrap="square" lIns="0" tIns="0" rIns="0" bIns="0" rtlCol="0" anchor="t">
            <a:spAutoFit/>
          </a:bodyPr>
          <a:lstStyle/>
          <a:p>
            <a:pPr algn="ctr">
              <a:lnSpc>
                <a:spcPts val="2859"/>
              </a:lnSpc>
              <a:spcBef>
                <a:spcPct val="0"/>
              </a:spcBef>
            </a:pPr>
            <a:r>
              <a:rPr lang="en-US" sz="2199" dirty="0">
                <a:solidFill>
                  <a:srgbClr val="000000"/>
                </a:solidFill>
                <a:latin typeface="Open Sauce"/>
              </a:rPr>
              <a:t>ABOUT INVENTORY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AutoShape 2"/>
          <p:cNvSpPr/>
          <p:nvPr/>
        </p:nvSpPr>
        <p:spPr>
          <a:xfrm>
            <a:off x="2546565" y="3693167"/>
            <a:ext cx="12560569" cy="0"/>
          </a:xfrm>
          <a:prstGeom prst="line">
            <a:avLst/>
          </a:prstGeom>
          <a:ln w="38100" cap="flat">
            <a:solidFill>
              <a:srgbClr val="000000"/>
            </a:solidFill>
            <a:prstDash val="solid"/>
            <a:headEnd type="none" w="sm" len="sm"/>
            <a:tailEnd type="none" w="sm" len="sm"/>
          </a:ln>
        </p:spPr>
      </p:sp>
      <p:sp>
        <p:nvSpPr>
          <p:cNvPr id="3" name="AutoShape 3"/>
          <p:cNvSpPr/>
          <p:nvPr/>
        </p:nvSpPr>
        <p:spPr>
          <a:xfrm>
            <a:off x="4638662" y="2784053"/>
            <a:ext cx="0" cy="5666482"/>
          </a:xfrm>
          <a:prstGeom prst="line">
            <a:avLst/>
          </a:prstGeom>
          <a:ln w="38100" cap="flat">
            <a:solidFill>
              <a:srgbClr val="000000"/>
            </a:solidFill>
            <a:prstDash val="solid"/>
            <a:headEnd type="none" w="sm" len="sm"/>
            <a:tailEnd type="none" w="sm" len="sm"/>
          </a:ln>
        </p:spPr>
      </p:sp>
      <p:sp>
        <p:nvSpPr>
          <p:cNvPr id="4" name="AutoShape 4"/>
          <p:cNvSpPr/>
          <p:nvPr/>
        </p:nvSpPr>
        <p:spPr>
          <a:xfrm>
            <a:off x="10097753" y="2784053"/>
            <a:ext cx="0" cy="5666482"/>
          </a:xfrm>
          <a:prstGeom prst="line">
            <a:avLst/>
          </a:prstGeom>
          <a:ln w="38100" cap="flat">
            <a:solidFill>
              <a:srgbClr val="000000"/>
            </a:solidFill>
            <a:prstDash val="solid"/>
            <a:headEnd type="none" w="sm" len="sm"/>
            <a:tailEnd type="none" w="sm" len="sm"/>
          </a:ln>
        </p:spPr>
      </p:sp>
      <p:sp>
        <p:nvSpPr>
          <p:cNvPr id="5" name="TextBox 5"/>
          <p:cNvSpPr txBox="1"/>
          <p:nvPr/>
        </p:nvSpPr>
        <p:spPr>
          <a:xfrm>
            <a:off x="5776757" y="871432"/>
            <a:ext cx="7764363" cy="626746"/>
          </a:xfrm>
          <a:prstGeom prst="rect">
            <a:avLst/>
          </a:prstGeom>
        </p:spPr>
        <p:txBody>
          <a:bodyPr lIns="0" tIns="0" rIns="0" bIns="0" rtlCol="0" anchor="t">
            <a:spAutoFit/>
          </a:bodyPr>
          <a:lstStyle/>
          <a:p>
            <a:pPr algn="ctr">
              <a:lnSpc>
                <a:spcPts val="5069"/>
              </a:lnSpc>
              <a:spcBef>
                <a:spcPct val="0"/>
              </a:spcBef>
            </a:pPr>
            <a:r>
              <a:rPr lang="en-US" sz="3899">
                <a:solidFill>
                  <a:srgbClr val="000000"/>
                </a:solidFill>
                <a:latin typeface="Open Sauce Bold"/>
              </a:rPr>
              <a:t>Advantages and Disadvantages</a:t>
            </a:r>
          </a:p>
        </p:txBody>
      </p:sp>
      <p:sp>
        <p:nvSpPr>
          <p:cNvPr id="6" name="AutoShape 6"/>
          <p:cNvSpPr/>
          <p:nvPr/>
        </p:nvSpPr>
        <p:spPr>
          <a:xfrm flipV="1">
            <a:off x="4657712" y="2784053"/>
            <a:ext cx="10449422" cy="19050"/>
          </a:xfrm>
          <a:prstGeom prst="line">
            <a:avLst/>
          </a:prstGeom>
          <a:ln w="38100" cap="flat">
            <a:solidFill>
              <a:srgbClr val="000000"/>
            </a:solidFill>
            <a:prstDash val="solid"/>
            <a:headEnd type="none" w="sm" len="sm"/>
            <a:tailEnd type="none" w="sm" len="sm"/>
          </a:ln>
        </p:spPr>
      </p:sp>
      <p:sp>
        <p:nvSpPr>
          <p:cNvPr id="7" name="AutoShape 7"/>
          <p:cNvSpPr/>
          <p:nvPr/>
        </p:nvSpPr>
        <p:spPr>
          <a:xfrm flipH="1" flipV="1">
            <a:off x="15107169" y="2765003"/>
            <a:ext cx="0" cy="5685532"/>
          </a:xfrm>
          <a:prstGeom prst="line">
            <a:avLst/>
          </a:prstGeom>
          <a:ln w="38100" cap="flat">
            <a:solidFill>
              <a:srgbClr val="000000"/>
            </a:solidFill>
            <a:prstDash val="solid"/>
            <a:headEnd type="none" w="sm" len="sm"/>
            <a:tailEnd type="none" w="sm" len="sm"/>
          </a:ln>
        </p:spPr>
      </p:sp>
      <p:sp>
        <p:nvSpPr>
          <p:cNvPr id="8" name="AutoShape 8"/>
          <p:cNvSpPr/>
          <p:nvPr/>
        </p:nvSpPr>
        <p:spPr>
          <a:xfrm>
            <a:off x="2546565" y="3674117"/>
            <a:ext cx="0" cy="4776417"/>
          </a:xfrm>
          <a:prstGeom prst="line">
            <a:avLst/>
          </a:prstGeom>
          <a:ln w="38100" cap="flat">
            <a:solidFill>
              <a:srgbClr val="000000"/>
            </a:solidFill>
            <a:prstDash val="solid"/>
            <a:headEnd type="none" w="sm" len="sm"/>
            <a:tailEnd type="none" w="sm" len="sm"/>
          </a:ln>
        </p:spPr>
      </p:sp>
      <p:sp>
        <p:nvSpPr>
          <p:cNvPr id="9" name="TextBox 9"/>
          <p:cNvSpPr txBox="1"/>
          <p:nvPr/>
        </p:nvSpPr>
        <p:spPr>
          <a:xfrm>
            <a:off x="5712690" y="3062080"/>
            <a:ext cx="3311036"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Bold"/>
              </a:rPr>
              <a:t>Advantages</a:t>
            </a:r>
          </a:p>
        </p:txBody>
      </p:sp>
      <p:sp>
        <p:nvSpPr>
          <p:cNvPr id="10" name="TextBox 10"/>
          <p:cNvSpPr txBox="1"/>
          <p:nvPr/>
        </p:nvSpPr>
        <p:spPr>
          <a:xfrm>
            <a:off x="11663802" y="3062080"/>
            <a:ext cx="1877318"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Bold"/>
              </a:rPr>
              <a:t>Disadvantage</a:t>
            </a:r>
          </a:p>
        </p:txBody>
      </p:sp>
      <p:sp>
        <p:nvSpPr>
          <p:cNvPr id="11" name="AutoShape 11"/>
          <p:cNvSpPr/>
          <p:nvPr/>
        </p:nvSpPr>
        <p:spPr>
          <a:xfrm>
            <a:off x="2565615" y="6043276"/>
            <a:ext cx="12522504" cy="19050"/>
          </a:xfrm>
          <a:prstGeom prst="line">
            <a:avLst/>
          </a:prstGeom>
          <a:ln w="38100" cap="flat">
            <a:solidFill>
              <a:srgbClr val="000000"/>
            </a:solidFill>
            <a:prstDash val="solid"/>
            <a:headEnd type="none" w="sm" len="sm"/>
            <a:tailEnd type="none" w="sm" len="sm"/>
          </a:ln>
        </p:spPr>
      </p:sp>
      <p:sp>
        <p:nvSpPr>
          <p:cNvPr id="12" name="TextBox 12"/>
          <p:cNvSpPr txBox="1"/>
          <p:nvPr/>
        </p:nvSpPr>
        <p:spPr>
          <a:xfrm>
            <a:off x="2941490" y="4682167"/>
            <a:ext cx="1302246" cy="715010"/>
          </a:xfrm>
          <a:prstGeom prst="rect">
            <a:avLst/>
          </a:prstGeom>
        </p:spPr>
        <p:txBody>
          <a:bodyPr lIns="0" tIns="0" rIns="0" bIns="0" rtlCol="0" anchor="t">
            <a:spAutoFit/>
          </a:bodyPr>
          <a:lstStyle/>
          <a:p>
            <a:pPr algn="ctr">
              <a:lnSpc>
                <a:spcPts val="2859"/>
              </a:lnSpc>
            </a:pPr>
            <a:r>
              <a:rPr lang="en-US" sz="2199">
                <a:solidFill>
                  <a:srgbClr val="000000"/>
                </a:solidFill>
                <a:latin typeface="Open Sauce"/>
              </a:rPr>
              <a:t>DROP</a:t>
            </a:r>
          </a:p>
          <a:p>
            <a:pPr algn="ctr">
              <a:lnSpc>
                <a:spcPts val="2859"/>
              </a:lnSpc>
              <a:spcBef>
                <a:spcPct val="0"/>
              </a:spcBef>
            </a:pPr>
            <a:r>
              <a:rPr lang="en-US" sz="2199">
                <a:solidFill>
                  <a:srgbClr val="000000"/>
                </a:solidFill>
                <a:latin typeface="Open Sauce"/>
              </a:rPr>
              <a:t>SHIPPING</a:t>
            </a:r>
          </a:p>
        </p:txBody>
      </p:sp>
      <p:sp>
        <p:nvSpPr>
          <p:cNvPr id="13" name="TextBox 13"/>
          <p:cNvSpPr txBox="1"/>
          <p:nvPr/>
        </p:nvSpPr>
        <p:spPr>
          <a:xfrm>
            <a:off x="2942309" y="7052926"/>
            <a:ext cx="1300609" cy="715010"/>
          </a:xfrm>
          <a:prstGeom prst="rect">
            <a:avLst/>
          </a:prstGeom>
        </p:spPr>
        <p:txBody>
          <a:bodyPr lIns="0" tIns="0" rIns="0" bIns="0" rtlCol="0" anchor="t">
            <a:spAutoFit/>
          </a:bodyPr>
          <a:lstStyle/>
          <a:p>
            <a:pPr algn="ctr">
              <a:lnSpc>
                <a:spcPts val="2859"/>
              </a:lnSpc>
            </a:pPr>
            <a:r>
              <a:rPr lang="en-US" sz="2199">
                <a:solidFill>
                  <a:srgbClr val="000000"/>
                </a:solidFill>
                <a:latin typeface="Open Sauce"/>
              </a:rPr>
              <a:t>CROSS </a:t>
            </a:r>
          </a:p>
          <a:p>
            <a:pPr algn="ctr">
              <a:lnSpc>
                <a:spcPts val="2859"/>
              </a:lnSpc>
              <a:spcBef>
                <a:spcPct val="0"/>
              </a:spcBef>
            </a:pPr>
            <a:r>
              <a:rPr lang="en-US" sz="2199">
                <a:solidFill>
                  <a:srgbClr val="000000"/>
                </a:solidFill>
                <a:latin typeface="Open Sauce"/>
              </a:rPr>
              <a:t>DOCKING</a:t>
            </a:r>
          </a:p>
        </p:txBody>
      </p:sp>
      <p:sp>
        <p:nvSpPr>
          <p:cNvPr id="14" name="TextBox 14"/>
          <p:cNvSpPr txBox="1"/>
          <p:nvPr/>
        </p:nvSpPr>
        <p:spPr>
          <a:xfrm>
            <a:off x="4978213" y="4352653"/>
            <a:ext cx="4366013" cy="715010"/>
          </a:xfrm>
          <a:prstGeom prst="rect">
            <a:avLst/>
          </a:prstGeom>
        </p:spPr>
        <p:txBody>
          <a:bodyPr lIns="0" tIns="0" rIns="0" bIns="0" rtlCol="0" anchor="t">
            <a:spAutoFit/>
          </a:bodyPr>
          <a:lstStyle/>
          <a:p>
            <a:pPr algn="ctr">
              <a:lnSpc>
                <a:spcPts val="2859"/>
              </a:lnSpc>
            </a:pPr>
            <a:r>
              <a:rPr lang="en-US" sz="2199">
                <a:solidFill>
                  <a:srgbClr val="000000"/>
                </a:solidFill>
                <a:latin typeface="Open Sauce"/>
              </a:rPr>
              <a:t>Save on storage and transportation costs</a:t>
            </a:r>
          </a:p>
        </p:txBody>
      </p:sp>
      <p:sp>
        <p:nvSpPr>
          <p:cNvPr id="15" name="TextBox 15"/>
          <p:cNvSpPr txBox="1"/>
          <p:nvPr/>
        </p:nvSpPr>
        <p:spPr>
          <a:xfrm>
            <a:off x="11861967" y="4540892"/>
            <a:ext cx="1480989"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Quality risk</a:t>
            </a:r>
          </a:p>
        </p:txBody>
      </p:sp>
      <p:sp>
        <p:nvSpPr>
          <p:cNvPr id="16" name="TextBox 16"/>
          <p:cNvSpPr txBox="1"/>
          <p:nvPr/>
        </p:nvSpPr>
        <p:spPr>
          <a:xfrm>
            <a:off x="5491634" y="6319501"/>
            <a:ext cx="3753148"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Control the quality of goods</a:t>
            </a:r>
          </a:p>
        </p:txBody>
      </p:sp>
      <p:sp>
        <p:nvSpPr>
          <p:cNvPr id="17" name="TextBox 17"/>
          <p:cNvSpPr txBox="1"/>
          <p:nvPr/>
        </p:nvSpPr>
        <p:spPr>
          <a:xfrm>
            <a:off x="5502903" y="7066896"/>
            <a:ext cx="3018681"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Save on storage costs</a:t>
            </a:r>
          </a:p>
        </p:txBody>
      </p:sp>
      <p:sp>
        <p:nvSpPr>
          <p:cNvPr id="18" name="TextBox 18"/>
          <p:cNvSpPr txBox="1"/>
          <p:nvPr/>
        </p:nvSpPr>
        <p:spPr>
          <a:xfrm>
            <a:off x="5547774" y="7810481"/>
            <a:ext cx="3226891"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Reduced operating time</a:t>
            </a:r>
          </a:p>
        </p:txBody>
      </p:sp>
      <p:sp>
        <p:nvSpPr>
          <p:cNvPr id="19" name="TextBox 19"/>
          <p:cNvSpPr txBox="1"/>
          <p:nvPr/>
        </p:nvSpPr>
        <p:spPr>
          <a:xfrm>
            <a:off x="10424287" y="6486506"/>
            <a:ext cx="4356348"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Goods must be properly packed</a:t>
            </a:r>
          </a:p>
        </p:txBody>
      </p:sp>
      <p:sp>
        <p:nvSpPr>
          <p:cNvPr id="20" name="TextBox 20"/>
          <p:cNvSpPr txBox="1"/>
          <p:nvPr/>
        </p:nvSpPr>
        <p:spPr>
          <a:xfrm>
            <a:off x="10424287" y="7629506"/>
            <a:ext cx="4385072" cy="71501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Ensure the time agreed between the parties</a:t>
            </a:r>
          </a:p>
        </p:txBody>
      </p:sp>
      <p:sp>
        <p:nvSpPr>
          <p:cNvPr id="21" name="AutoShape 21"/>
          <p:cNvSpPr/>
          <p:nvPr/>
        </p:nvSpPr>
        <p:spPr>
          <a:xfrm flipV="1">
            <a:off x="2565615" y="8450535"/>
            <a:ext cx="12541519"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6476911" y="-10226349"/>
            <a:ext cx="13977230" cy="14342307"/>
          </a:xfrm>
          <a:prstGeom prst="rect">
            <a:avLst/>
          </a:prstGeom>
        </p:spPr>
      </p:pic>
      <p:pic>
        <p:nvPicPr>
          <p:cNvPr id="3" name="Picture 3"/>
          <p:cNvPicPr>
            <a:picLocks noChangeAspect="1"/>
          </p:cNvPicPr>
          <p:nvPr/>
        </p:nvPicPr>
        <p:blipFill>
          <a:blip r:embed="rId4"/>
          <a:srcRect/>
          <a:stretch>
            <a:fillRect/>
          </a:stretch>
        </p:blipFill>
        <p:spPr>
          <a:xfrm>
            <a:off x="2294399" y="2617008"/>
            <a:ext cx="15146366" cy="7183464"/>
          </a:xfrm>
          <a:prstGeom prst="rect">
            <a:avLst/>
          </a:prstGeom>
        </p:spPr>
      </p:pic>
      <p:sp>
        <p:nvSpPr>
          <p:cNvPr id="4" name="TextBox 4"/>
          <p:cNvSpPr txBox="1"/>
          <p:nvPr/>
        </p:nvSpPr>
        <p:spPr>
          <a:xfrm>
            <a:off x="2678052" y="1731842"/>
            <a:ext cx="14379059" cy="512445"/>
          </a:xfrm>
          <a:prstGeom prst="rect">
            <a:avLst/>
          </a:prstGeom>
        </p:spPr>
        <p:txBody>
          <a:bodyPr lIns="0" tIns="0" rIns="0" bIns="0" rtlCol="0" anchor="t">
            <a:spAutoFit/>
          </a:bodyPr>
          <a:lstStyle/>
          <a:p>
            <a:pPr marL="0" lvl="0" indent="0" algn="ctr">
              <a:lnSpc>
                <a:spcPts val="4140"/>
              </a:lnSpc>
              <a:spcBef>
                <a:spcPct val="0"/>
              </a:spcBef>
            </a:pPr>
            <a:r>
              <a:rPr lang="en-US" sz="3000" spc="294">
                <a:solidFill>
                  <a:srgbClr val="231F20"/>
                </a:solidFill>
                <a:latin typeface="Oswald Bold"/>
              </a:rPr>
              <a:t>THE PROCESS OF SELLING AND EXPORTING IN THE FORM OF DROP SHIPPING</a:t>
            </a:r>
          </a:p>
        </p:txBody>
      </p:sp>
      <p:sp>
        <p:nvSpPr>
          <p:cNvPr id="5" name="TextBox 5"/>
          <p:cNvSpPr txBox="1"/>
          <p:nvPr/>
        </p:nvSpPr>
        <p:spPr>
          <a:xfrm>
            <a:off x="3793461" y="7488242"/>
            <a:ext cx="2302097" cy="6096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Ceo Of Ingoude Company</a:t>
            </a:r>
          </a:p>
        </p:txBody>
      </p:sp>
      <p:sp>
        <p:nvSpPr>
          <p:cNvPr id="6" name="TextBox 6"/>
          <p:cNvSpPr txBox="1"/>
          <p:nvPr/>
        </p:nvSpPr>
        <p:spPr>
          <a:xfrm>
            <a:off x="7949138" y="7488242"/>
            <a:ext cx="2302097" cy="6096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Ceo Of Ingoude Company</a:t>
            </a:r>
          </a:p>
        </p:txBody>
      </p:sp>
      <p:sp>
        <p:nvSpPr>
          <p:cNvPr id="7" name="TextBox 7"/>
          <p:cNvSpPr txBox="1"/>
          <p:nvPr/>
        </p:nvSpPr>
        <p:spPr>
          <a:xfrm>
            <a:off x="12104005" y="7488242"/>
            <a:ext cx="2302097" cy="6096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Ceo Of Ingoude Company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2318658" y="3096605"/>
            <a:ext cx="13650684" cy="1264921"/>
          </a:xfrm>
          <a:prstGeom prst="rect">
            <a:avLst/>
          </a:prstGeom>
        </p:spPr>
        <p:txBody>
          <a:bodyPr lIns="0" tIns="0" rIns="0" bIns="0" rtlCol="0" anchor="t">
            <a:spAutoFit/>
          </a:bodyPr>
          <a:lstStyle/>
          <a:p>
            <a:pPr algn="ctr">
              <a:lnSpc>
                <a:spcPts val="5069"/>
              </a:lnSpc>
              <a:spcBef>
                <a:spcPct val="0"/>
              </a:spcBef>
            </a:pPr>
            <a:r>
              <a:rPr lang="en-US" sz="3899">
                <a:solidFill>
                  <a:srgbClr val="000000"/>
                </a:solidFill>
                <a:latin typeface="Open Sauce Bold"/>
              </a:rPr>
              <a:t>The process of selling and exporting in the form of Drop Shipping on Odoo </a:t>
            </a:r>
          </a:p>
        </p:txBody>
      </p:sp>
      <p:sp>
        <p:nvSpPr>
          <p:cNvPr id="3" name="TextBox 3"/>
          <p:cNvSpPr txBox="1"/>
          <p:nvPr/>
        </p:nvSpPr>
        <p:spPr>
          <a:xfrm>
            <a:off x="8502774" y="5814750"/>
            <a:ext cx="1282452" cy="476250"/>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Open Sauce Bold"/>
              </a:rPr>
              <a:t>DEMO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02798" y="375935"/>
            <a:ext cx="15356502" cy="8991752"/>
          </a:xfrm>
          <a:prstGeom prst="rect">
            <a:avLst/>
          </a:prstGeom>
        </p:spPr>
      </p:pic>
      <p:sp>
        <p:nvSpPr>
          <p:cNvPr id="3" name="TextBox 3"/>
          <p:cNvSpPr txBox="1"/>
          <p:nvPr/>
        </p:nvSpPr>
        <p:spPr>
          <a:xfrm>
            <a:off x="6001196" y="9545302"/>
            <a:ext cx="6285607"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Cross Docking Cargo Line Using Conveyor Belt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99311" y="3014455"/>
            <a:ext cx="6689378" cy="582930"/>
          </a:xfrm>
          <a:prstGeom prst="rect">
            <a:avLst/>
          </a:prstGeom>
        </p:spPr>
        <p:txBody>
          <a:bodyPr lIns="0" tIns="0" rIns="0" bIns="0" rtlCol="0" anchor="t">
            <a:spAutoFit/>
          </a:bodyPr>
          <a:lstStyle/>
          <a:p>
            <a:pPr algn="ctr">
              <a:lnSpc>
                <a:spcPts val="4679"/>
              </a:lnSpc>
              <a:spcBef>
                <a:spcPct val="0"/>
              </a:spcBef>
            </a:pPr>
            <a:r>
              <a:rPr lang="en-US" sz="3599">
                <a:solidFill>
                  <a:srgbClr val="000000"/>
                </a:solidFill>
                <a:latin typeface="Open Sauce Bold"/>
              </a:rPr>
              <a:t>Apply Cross Docking in Odoo</a:t>
            </a:r>
          </a:p>
        </p:txBody>
      </p:sp>
      <p:sp>
        <p:nvSpPr>
          <p:cNvPr id="3" name="TextBox 3"/>
          <p:cNvSpPr txBox="1"/>
          <p:nvPr/>
        </p:nvSpPr>
        <p:spPr>
          <a:xfrm>
            <a:off x="8539014" y="4938395"/>
            <a:ext cx="1443186" cy="476092"/>
          </a:xfrm>
          <a:prstGeom prst="rect">
            <a:avLst/>
          </a:prstGeom>
        </p:spPr>
        <p:txBody>
          <a:bodyPr wrap="square" lIns="0" tIns="0" rIns="0" bIns="0" rtlCol="0" anchor="t">
            <a:spAutoFit/>
          </a:bodyPr>
          <a:lstStyle/>
          <a:p>
            <a:pPr algn="ctr">
              <a:lnSpc>
                <a:spcPts val="4029"/>
              </a:lnSpc>
              <a:spcBef>
                <a:spcPct val="0"/>
              </a:spcBef>
            </a:pPr>
            <a:r>
              <a:rPr lang="en-US" sz="3099" dirty="0">
                <a:solidFill>
                  <a:srgbClr val="000000"/>
                </a:solidFill>
                <a:latin typeface="Open Sauce Bold"/>
              </a:rPr>
              <a:t>DEMO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799999">
            <a:off x="-2959030" y="-8124695"/>
            <a:ext cx="7835077" cy="109390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04630" y="2841974"/>
            <a:ext cx="951440" cy="1211324"/>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04630" y="4457241"/>
            <a:ext cx="961991" cy="1372517"/>
          </a:xfrm>
          <a:prstGeom prst="rect">
            <a:avLst/>
          </a:prstGeom>
        </p:spPr>
      </p:pic>
      <p:pic>
        <p:nvPicPr>
          <p:cNvPr id="5" name="Picture 5"/>
          <p:cNvPicPr>
            <a:picLocks noChangeAspect="1"/>
          </p:cNvPicPr>
          <p:nvPr/>
        </p:nvPicPr>
        <p:blipFill>
          <a:blip r:embed="rId8"/>
          <a:srcRect l="4563" r="4563"/>
          <a:stretch>
            <a:fillRect/>
          </a:stretch>
        </p:blipFill>
        <p:spPr>
          <a:xfrm>
            <a:off x="8673742" y="2017078"/>
            <a:ext cx="9151505" cy="6948805"/>
          </a:xfrm>
          <a:prstGeom prst="rect">
            <a:avLst/>
          </a:prstGeom>
        </p:spPr>
      </p:pic>
      <p:sp>
        <p:nvSpPr>
          <p:cNvPr id="6" name="TextBox 6"/>
          <p:cNvSpPr txBox="1"/>
          <p:nvPr/>
        </p:nvSpPr>
        <p:spPr>
          <a:xfrm>
            <a:off x="6084007" y="655955"/>
            <a:ext cx="5835848" cy="777241"/>
          </a:xfrm>
          <a:prstGeom prst="rect">
            <a:avLst/>
          </a:prstGeom>
        </p:spPr>
        <p:txBody>
          <a:bodyPr lIns="0" tIns="0" rIns="0" bIns="0" rtlCol="0" anchor="t">
            <a:spAutoFit/>
          </a:bodyPr>
          <a:lstStyle/>
          <a:p>
            <a:pPr algn="ctr">
              <a:lnSpc>
                <a:spcPts val="6239"/>
              </a:lnSpc>
              <a:spcBef>
                <a:spcPct val="0"/>
              </a:spcBef>
            </a:pPr>
            <a:r>
              <a:rPr lang="en-US" sz="4799">
                <a:solidFill>
                  <a:srgbClr val="000000"/>
                </a:solidFill>
                <a:latin typeface="Open Sauce Bold"/>
              </a:rPr>
              <a:t>INVENTORY AUDIT </a:t>
            </a:r>
          </a:p>
        </p:txBody>
      </p:sp>
      <p:sp>
        <p:nvSpPr>
          <p:cNvPr id="7" name="TextBox 7"/>
          <p:cNvSpPr txBox="1"/>
          <p:nvPr/>
        </p:nvSpPr>
        <p:spPr>
          <a:xfrm>
            <a:off x="1908239" y="3018331"/>
            <a:ext cx="6765503" cy="143891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 Inventory audit is an activity that takes place periodically every month, quarter, or six months. The purpose is to check each SKU ( Stock Keeping Unit ) and update the actual quantity</a:t>
            </a:r>
          </a:p>
        </p:txBody>
      </p:sp>
      <p:sp>
        <p:nvSpPr>
          <p:cNvPr id="8" name="TextBox 8"/>
          <p:cNvSpPr txBox="1"/>
          <p:nvPr/>
        </p:nvSpPr>
        <p:spPr>
          <a:xfrm>
            <a:off x="1994810" y="5124450"/>
            <a:ext cx="6678932" cy="71501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Depending on the value of each type of goods, the inventory audit time will be different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4173146" y="2423540"/>
            <a:ext cx="9603432" cy="644526"/>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Open Sauce Bold"/>
              </a:rPr>
              <a:t>Implement the inventory audit in Odoo</a:t>
            </a:r>
          </a:p>
        </p:txBody>
      </p:sp>
      <p:sp>
        <p:nvSpPr>
          <p:cNvPr id="3" name="TextBox 3"/>
          <p:cNvSpPr txBox="1"/>
          <p:nvPr/>
        </p:nvSpPr>
        <p:spPr>
          <a:xfrm>
            <a:off x="8384684" y="4891087"/>
            <a:ext cx="1368916" cy="463525"/>
          </a:xfrm>
          <a:prstGeom prst="rect">
            <a:avLst/>
          </a:prstGeom>
        </p:spPr>
        <p:txBody>
          <a:bodyPr wrap="square" lIns="0" tIns="0" rIns="0" bIns="0" rtlCol="0" anchor="t">
            <a:spAutoFit/>
          </a:bodyPr>
          <a:lstStyle/>
          <a:p>
            <a:pPr algn="ctr">
              <a:lnSpc>
                <a:spcPts val="3899"/>
              </a:lnSpc>
              <a:spcBef>
                <a:spcPct val="0"/>
              </a:spcBef>
            </a:pPr>
            <a:r>
              <a:rPr lang="en-US" sz="2999" dirty="0">
                <a:solidFill>
                  <a:srgbClr val="000000"/>
                </a:solidFill>
                <a:latin typeface="Open Sauce Bold"/>
              </a:rPr>
              <a:t>DEMO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029724" y="981075"/>
            <a:ext cx="9328582" cy="847091"/>
          </a:xfrm>
          <a:prstGeom prst="rect">
            <a:avLst/>
          </a:prstGeom>
        </p:spPr>
        <p:txBody>
          <a:bodyPr lIns="0" tIns="0" rIns="0" bIns="0" rtlCol="0" anchor="t">
            <a:spAutoFit/>
          </a:bodyPr>
          <a:lstStyle/>
          <a:p>
            <a:pPr algn="ctr">
              <a:lnSpc>
                <a:spcPts val="6889"/>
              </a:lnSpc>
              <a:spcBef>
                <a:spcPct val="0"/>
              </a:spcBef>
            </a:pPr>
            <a:r>
              <a:rPr lang="en-US" sz="5299">
                <a:solidFill>
                  <a:srgbClr val="000000"/>
                </a:solidFill>
                <a:latin typeface="Open Sauce Bold"/>
              </a:rPr>
              <a:t>LOGISTICS STRATEGIES </a:t>
            </a:r>
          </a:p>
        </p:txBody>
      </p:sp>
      <p:sp>
        <p:nvSpPr>
          <p:cNvPr id="3" name="TextBox 3"/>
          <p:cNvSpPr txBox="1"/>
          <p:nvPr/>
        </p:nvSpPr>
        <p:spPr>
          <a:xfrm>
            <a:off x="0" y="4502576"/>
            <a:ext cx="18288000" cy="3933513"/>
          </a:xfrm>
          <a:prstGeom prst="rect">
            <a:avLst/>
          </a:prstGeom>
        </p:spPr>
        <p:txBody>
          <a:bodyPr lIns="0" tIns="0" rIns="0" bIns="0" rtlCol="0" anchor="t">
            <a:spAutoFit/>
          </a:bodyPr>
          <a:lstStyle/>
          <a:p>
            <a:pPr algn="ctr">
              <a:lnSpc>
                <a:spcPts val="4613"/>
              </a:lnSpc>
              <a:spcBef>
                <a:spcPct val="0"/>
              </a:spcBef>
            </a:pPr>
            <a:r>
              <a:rPr lang="en-US" sz="3548" dirty="0">
                <a:solidFill>
                  <a:srgbClr val="000000"/>
                </a:solidFill>
                <a:latin typeface="Open Sauce Bold"/>
              </a:rPr>
              <a:t>Methods for deciding the priority when delivering. There are 3 main methods:</a:t>
            </a:r>
          </a:p>
          <a:p>
            <a:pPr algn="ctr">
              <a:lnSpc>
                <a:spcPts val="4093"/>
              </a:lnSpc>
              <a:spcBef>
                <a:spcPct val="0"/>
              </a:spcBef>
            </a:pPr>
            <a:r>
              <a:rPr lang="en-US" sz="3148" dirty="0">
                <a:solidFill>
                  <a:srgbClr val="000000"/>
                </a:solidFill>
                <a:latin typeface="Open Sauce"/>
              </a:rPr>
              <a:t> </a:t>
            </a:r>
          </a:p>
          <a:p>
            <a:pPr marL="679766" lvl="1" indent="-339883" algn="ctr">
              <a:lnSpc>
                <a:spcPct val="150000"/>
              </a:lnSpc>
              <a:buFont typeface="Arial"/>
              <a:buChar char="•"/>
            </a:pPr>
            <a:r>
              <a:rPr lang="en-US" sz="3148" dirty="0">
                <a:solidFill>
                  <a:srgbClr val="000000"/>
                </a:solidFill>
                <a:latin typeface="Open Sauce Bold"/>
              </a:rPr>
              <a:t>FIFO</a:t>
            </a:r>
            <a:r>
              <a:rPr lang="en-US" sz="3148" dirty="0">
                <a:solidFill>
                  <a:srgbClr val="000000"/>
                </a:solidFill>
                <a:latin typeface="Open Sauce"/>
              </a:rPr>
              <a:t> (First In First Out): The goods with the oldest receipt date will be delivered first.</a:t>
            </a:r>
          </a:p>
          <a:p>
            <a:pPr marL="679766" lvl="1" indent="-339883" algn="ctr">
              <a:lnSpc>
                <a:spcPct val="150000"/>
              </a:lnSpc>
              <a:buFont typeface="Arial"/>
              <a:buChar char="•"/>
            </a:pPr>
            <a:r>
              <a:rPr lang="en-US" sz="3148" dirty="0">
                <a:solidFill>
                  <a:srgbClr val="000000"/>
                </a:solidFill>
                <a:latin typeface="Open Sauce Bold"/>
              </a:rPr>
              <a:t>LIFO</a:t>
            </a:r>
            <a:r>
              <a:rPr lang="en-US" sz="3148" dirty="0">
                <a:solidFill>
                  <a:srgbClr val="000000"/>
                </a:solidFill>
                <a:latin typeface="Open Sauce"/>
              </a:rPr>
              <a:t> (Last In First Out): The goods with the latest receipt date will be delivered first.</a:t>
            </a:r>
          </a:p>
          <a:p>
            <a:pPr marL="1136966" lvl="2" indent="-339883" algn="ctr">
              <a:lnSpc>
                <a:spcPct val="150000"/>
              </a:lnSpc>
              <a:buFont typeface="Arial"/>
              <a:buChar char="•"/>
            </a:pPr>
            <a:r>
              <a:rPr lang="en-US" sz="3148" dirty="0">
                <a:solidFill>
                  <a:srgbClr val="000000"/>
                </a:solidFill>
                <a:latin typeface="Open Sauce"/>
              </a:rPr>
              <a:t> </a:t>
            </a:r>
            <a:r>
              <a:rPr lang="en-US" sz="3148" dirty="0">
                <a:solidFill>
                  <a:srgbClr val="000000"/>
                </a:solidFill>
                <a:latin typeface="Open Sauce Bold"/>
              </a:rPr>
              <a:t>FEFO</a:t>
            </a:r>
            <a:r>
              <a:rPr lang="en-US" sz="3148" dirty="0">
                <a:solidFill>
                  <a:srgbClr val="000000"/>
                </a:solidFill>
                <a:latin typeface="Open Sauce"/>
              </a:rPr>
              <a:t> (First Expiry First Out): The goods with the shortest expiry date will be delivered first.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264795" y="990600"/>
            <a:ext cx="8298805" cy="589200"/>
          </a:xfrm>
          <a:prstGeom prst="rect">
            <a:avLst/>
          </a:prstGeom>
        </p:spPr>
        <p:txBody>
          <a:bodyPr wrap="square" lIns="0" tIns="0" rIns="0" bIns="0" rtlCol="0" anchor="t">
            <a:spAutoFit/>
          </a:bodyPr>
          <a:lstStyle/>
          <a:p>
            <a:pPr algn="ctr">
              <a:lnSpc>
                <a:spcPts val="4939"/>
              </a:lnSpc>
              <a:spcBef>
                <a:spcPct val="0"/>
              </a:spcBef>
            </a:pPr>
            <a:r>
              <a:rPr lang="en-US" sz="4000" dirty="0">
                <a:solidFill>
                  <a:srgbClr val="000000"/>
                </a:solidFill>
                <a:latin typeface="Open Sauce Bold"/>
              </a:rPr>
              <a:t>DETERMINING PRODUCT PRICE </a:t>
            </a:r>
          </a:p>
        </p:txBody>
      </p:sp>
      <p:sp>
        <p:nvSpPr>
          <p:cNvPr id="3" name="TextBox 3"/>
          <p:cNvSpPr txBox="1"/>
          <p:nvPr/>
        </p:nvSpPr>
        <p:spPr>
          <a:xfrm>
            <a:off x="2170960" y="2970879"/>
            <a:ext cx="15088340" cy="6327413"/>
          </a:xfrm>
          <a:prstGeom prst="rect">
            <a:avLst/>
          </a:prstGeom>
        </p:spPr>
        <p:txBody>
          <a:bodyPr lIns="0" tIns="0" rIns="0" bIns="0" rtlCol="0" anchor="t">
            <a:spAutoFit/>
          </a:bodyPr>
          <a:lstStyle/>
          <a:p>
            <a:pPr algn="ctr">
              <a:lnSpc>
                <a:spcPts val="5562"/>
              </a:lnSpc>
              <a:spcBef>
                <a:spcPct val="0"/>
              </a:spcBef>
            </a:pPr>
            <a:r>
              <a:rPr lang="en-US" sz="4278">
                <a:solidFill>
                  <a:srgbClr val="000000"/>
                </a:solidFill>
                <a:latin typeface="Open Sauce Bold"/>
              </a:rPr>
              <a:t>Product price is determined in three ways </a:t>
            </a:r>
          </a:p>
          <a:p>
            <a:pPr algn="ctr">
              <a:lnSpc>
                <a:spcPts val="5562"/>
              </a:lnSpc>
              <a:spcBef>
                <a:spcPct val="0"/>
              </a:spcBef>
            </a:pPr>
            <a:endParaRPr lang="en-US" sz="4278">
              <a:solidFill>
                <a:srgbClr val="000000"/>
              </a:solidFill>
              <a:latin typeface="Open Sauce Bold"/>
            </a:endParaRPr>
          </a:p>
          <a:p>
            <a:pPr marL="923727" lvl="1" indent="-461864" algn="ctr">
              <a:lnSpc>
                <a:spcPts val="5562"/>
              </a:lnSpc>
              <a:buFont typeface="Arial"/>
              <a:buChar char="•"/>
            </a:pPr>
            <a:r>
              <a:rPr lang="en-US" sz="4278">
                <a:solidFill>
                  <a:srgbClr val="000000"/>
                </a:solidFill>
                <a:latin typeface="Open Sauce Bold"/>
              </a:rPr>
              <a:t>Average Price:</a:t>
            </a:r>
            <a:r>
              <a:rPr lang="en-US" sz="4278">
                <a:solidFill>
                  <a:srgbClr val="000000"/>
                </a:solidFill>
                <a:latin typeface="Open Sauce"/>
              </a:rPr>
              <a:t> product price is determined by the total cost of a batch of goods and divided by the number of batches of goods.</a:t>
            </a:r>
          </a:p>
          <a:p>
            <a:pPr algn="ctr">
              <a:lnSpc>
                <a:spcPts val="5562"/>
              </a:lnSpc>
            </a:pPr>
            <a:endParaRPr lang="en-US" sz="4278">
              <a:solidFill>
                <a:srgbClr val="000000"/>
              </a:solidFill>
              <a:latin typeface="Open Sauce"/>
            </a:endParaRPr>
          </a:p>
          <a:p>
            <a:pPr marL="923727" lvl="1" indent="-461864" algn="ctr">
              <a:lnSpc>
                <a:spcPts val="5562"/>
              </a:lnSpc>
              <a:buFont typeface="Arial"/>
              <a:buChar char="•"/>
            </a:pPr>
            <a:r>
              <a:rPr lang="en-US" sz="4278">
                <a:solidFill>
                  <a:srgbClr val="000000"/>
                </a:solidFill>
                <a:latin typeface="Open Sauce Bold"/>
              </a:rPr>
              <a:t>Real Price</a:t>
            </a:r>
            <a:r>
              <a:rPr lang="en-US" sz="4278">
                <a:solidFill>
                  <a:srgbClr val="000000"/>
                </a:solidFill>
                <a:latin typeface="Open Sauce"/>
              </a:rPr>
              <a:t>: product price is determined by the value when the goods are bought (different goods have a different value when first bought).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B40B469-FC02-60E8-E454-EB5090F5681A}"/>
              </a:ext>
            </a:extLst>
          </p:cNvPr>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a:extLst>
              <a:ext uri="{FF2B5EF4-FFF2-40B4-BE49-F238E27FC236}">
                <a16:creationId xmlns:a16="http://schemas.microsoft.com/office/drawing/2014/main" id="{A784DB6B-ECE9-89C1-2D1C-3528A92AD699}"/>
              </a:ext>
            </a:extLst>
          </p:cNvPr>
          <p:cNvGrpSpPr/>
          <p:nvPr/>
        </p:nvGrpSpPr>
        <p:grpSpPr>
          <a:xfrm>
            <a:off x="0" y="0"/>
            <a:ext cx="18288000" cy="2718715"/>
            <a:chOff x="0" y="0"/>
            <a:chExt cx="4816593" cy="716040"/>
          </a:xfrm>
        </p:grpSpPr>
        <p:sp>
          <p:nvSpPr>
            <p:cNvPr id="4" name="Freeform 4">
              <a:extLst>
                <a:ext uri="{FF2B5EF4-FFF2-40B4-BE49-F238E27FC236}">
                  <a16:creationId xmlns:a16="http://schemas.microsoft.com/office/drawing/2014/main" id="{F807E824-F354-65F2-DCA5-4601A7B17EC0}"/>
                </a:ext>
              </a:extLst>
            </p:cNvPr>
            <p:cNvSpPr/>
            <p:nvPr/>
          </p:nvSpPr>
          <p:spPr>
            <a:xfrm>
              <a:off x="0" y="0"/>
              <a:ext cx="4816592" cy="716040"/>
            </a:xfrm>
            <a:custGeom>
              <a:avLst/>
              <a:gdLst/>
              <a:ahLst/>
              <a:cxnLst/>
              <a:rect l="l" t="t" r="r" b="b"/>
              <a:pathLst>
                <a:path w="4816592" h="716040">
                  <a:moveTo>
                    <a:pt x="0" y="0"/>
                  </a:moveTo>
                  <a:lnTo>
                    <a:pt x="4816592" y="0"/>
                  </a:lnTo>
                  <a:lnTo>
                    <a:pt x="4816592" y="716040"/>
                  </a:lnTo>
                  <a:lnTo>
                    <a:pt x="0" y="716040"/>
                  </a:lnTo>
                  <a:close/>
                </a:path>
              </a:pathLst>
            </a:custGeom>
            <a:solidFill>
              <a:srgbClr val="1A1A1A"/>
            </a:solidFill>
          </p:spPr>
        </p:sp>
        <p:sp>
          <p:nvSpPr>
            <p:cNvPr id="5" name="TextBox 5">
              <a:extLst>
                <a:ext uri="{FF2B5EF4-FFF2-40B4-BE49-F238E27FC236}">
                  <a16:creationId xmlns:a16="http://schemas.microsoft.com/office/drawing/2014/main" id="{7EB7FF30-AD3B-FD2D-6CB0-903ECE877127}"/>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a:extLst>
              <a:ext uri="{FF2B5EF4-FFF2-40B4-BE49-F238E27FC236}">
                <a16:creationId xmlns:a16="http://schemas.microsoft.com/office/drawing/2014/main" id="{6C82BEE2-5E2B-28F4-A7BD-A736D6CB06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51369" y="-3442596"/>
            <a:ext cx="6709932" cy="6885191"/>
          </a:xfrm>
          <a:prstGeom prst="rect">
            <a:avLst/>
          </a:prstGeom>
        </p:spPr>
      </p:pic>
      <p:sp>
        <p:nvSpPr>
          <p:cNvPr id="8" name="TextBox 8">
            <a:extLst>
              <a:ext uri="{FF2B5EF4-FFF2-40B4-BE49-F238E27FC236}">
                <a16:creationId xmlns:a16="http://schemas.microsoft.com/office/drawing/2014/main" id="{71E6AA19-BE29-7F19-15D3-B5B31F19A21A}"/>
              </a:ext>
            </a:extLst>
          </p:cNvPr>
          <p:cNvSpPr txBox="1"/>
          <p:nvPr/>
        </p:nvSpPr>
        <p:spPr>
          <a:xfrm>
            <a:off x="1752600" y="583555"/>
            <a:ext cx="16714859" cy="1846659"/>
          </a:xfrm>
          <a:prstGeom prst="rect">
            <a:avLst/>
          </a:prstGeom>
        </p:spPr>
        <p:txBody>
          <a:bodyPr lIns="0" tIns="0" rIns="0" bIns="0" rtlCol="0" anchor="t">
            <a:spAutoFit/>
          </a:bodyPr>
          <a:lstStyle/>
          <a:p>
            <a:pPr algn="ctr">
              <a:spcBef>
                <a:spcPct val="0"/>
              </a:spcBef>
            </a:pPr>
            <a:r>
              <a:rPr lang="en-US" sz="6000" dirty="0">
                <a:solidFill>
                  <a:schemeClr val="bg1"/>
                </a:solidFill>
                <a:latin typeface="Open Sauce"/>
              </a:rPr>
              <a:t>ORGANIZATIONAL STRUCTURE</a:t>
            </a:r>
          </a:p>
          <a:p>
            <a:pPr algn="ctr">
              <a:spcBef>
                <a:spcPct val="0"/>
              </a:spcBef>
            </a:pPr>
            <a:r>
              <a:rPr lang="en-US" sz="6000" dirty="0">
                <a:solidFill>
                  <a:schemeClr val="bg1"/>
                </a:solidFill>
                <a:latin typeface="Open Sauce"/>
              </a:rPr>
              <a:t>OF THE WAREHOUSE</a:t>
            </a:r>
          </a:p>
        </p:txBody>
      </p:sp>
      <p:sp>
        <p:nvSpPr>
          <p:cNvPr id="9" name="TextBox 9">
            <a:extLst>
              <a:ext uri="{FF2B5EF4-FFF2-40B4-BE49-F238E27FC236}">
                <a16:creationId xmlns:a16="http://schemas.microsoft.com/office/drawing/2014/main" id="{003C768D-BC32-177C-11D5-C12B04400162}"/>
              </a:ext>
            </a:extLst>
          </p:cNvPr>
          <p:cNvSpPr txBox="1"/>
          <p:nvPr/>
        </p:nvSpPr>
        <p:spPr>
          <a:xfrm>
            <a:off x="10864361" y="4675803"/>
            <a:ext cx="7010400" cy="3334952"/>
          </a:xfrm>
          <a:prstGeom prst="rect">
            <a:avLst/>
          </a:prstGeom>
        </p:spPr>
        <p:txBody>
          <a:bodyPr wrap="square" lIns="0" tIns="0" rIns="0" bIns="0" rtlCol="0" anchor="t">
            <a:spAutoFit/>
          </a:bodyPr>
          <a:lstStyle/>
          <a:p>
            <a:pPr marL="450741" lvl="1" indent="-225370" algn="just">
              <a:lnSpc>
                <a:spcPts val="2922"/>
              </a:lnSpc>
              <a:buFont typeface="Arial"/>
              <a:buChar char="•"/>
            </a:pPr>
            <a:r>
              <a:rPr lang="en-US" sz="2087" dirty="0">
                <a:solidFill>
                  <a:srgbClr val="000000"/>
                </a:solidFill>
                <a:latin typeface="Canva Sans"/>
              </a:rPr>
              <a:t>A </a:t>
            </a:r>
            <a:r>
              <a:rPr lang="en-US" sz="2087" b="1" dirty="0">
                <a:solidFill>
                  <a:srgbClr val="000000"/>
                </a:solidFill>
                <a:latin typeface="Canva Sans"/>
              </a:rPr>
              <a:t>Warehouse</a:t>
            </a:r>
            <a:r>
              <a:rPr lang="en-US" sz="2087" dirty="0">
                <a:solidFill>
                  <a:srgbClr val="000000"/>
                </a:solidFill>
                <a:latin typeface="Canva Sans"/>
              </a:rPr>
              <a:t> is the actual building/place in which a company’s items are stocked. Multiple warehouses can be set up in Odoo and the user can create moves between warehouses</a:t>
            </a:r>
            <a:endParaRPr lang="en-US" sz="2087" dirty="0">
              <a:solidFill>
                <a:srgbClr val="000000"/>
              </a:solidFill>
              <a:latin typeface="Canva Sans Bold"/>
            </a:endParaRPr>
          </a:p>
          <a:p>
            <a:pPr marL="450741" lvl="1" indent="-225370" algn="just">
              <a:lnSpc>
                <a:spcPts val="2922"/>
              </a:lnSpc>
              <a:buFont typeface="Arial"/>
              <a:buChar char="•"/>
            </a:pPr>
            <a:r>
              <a:rPr lang="en-US" sz="2400" dirty="0"/>
              <a:t>A </a:t>
            </a:r>
            <a:r>
              <a:rPr lang="en-US" sz="2400" b="1" dirty="0"/>
              <a:t>Location</a:t>
            </a:r>
            <a:r>
              <a:rPr lang="en-US" sz="2400" dirty="0"/>
              <a:t> is a specific space within the warehouse. It can be a sublocation of the warehouse (a shelf, a floor, an aisle, and so on). Therefore, a location is part of one warehouse only and it is not possible to link one location to multiple warehouses.</a:t>
            </a:r>
            <a:endParaRPr lang="en-US" sz="2087" dirty="0">
              <a:solidFill>
                <a:srgbClr val="000000"/>
              </a:solidFill>
              <a:latin typeface="Canva Sans Bold"/>
            </a:endParaRPr>
          </a:p>
        </p:txBody>
      </p:sp>
      <p:pic>
        <p:nvPicPr>
          <p:cNvPr id="11" name="Picture 10">
            <a:extLst>
              <a:ext uri="{FF2B5EF4-FFF2-40B4-BE49-F238E27FC236}">
                <a16:creationId xmlns:a16="http://schemas.microsoft.com/office/drawing/2014/main" id="{25C4F33B-1B93-D454-8712-ABAFDF32D2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971" y="3568945"/>
            <a:ext cx="9362286" cy="5548668"/>
          </a:xfrm>
          <a:prstGeom prst="rect">
            <a:avLst/>
          </a:prstGeom>
        </p:spPr>
      </p:pic>
    </p:spTree>
    <p:extLst>
      <p:ext uri="{BB962C8B-B14F-4D97-AF65-F5344CB8AC3E}">
        <p14:creationId xmlns:p14="http://schemas.microsoft.com/office/powerpoint/2010/main" val="3395551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9367" y="-10264537"/>
            <a:ext cx="15841853" cy="16255633"/>
          </a:xfrm>
          <a:prstGeom prst="rect">
            <a:avLst/>
          </a:prstGeom>
        </p:spPr>
      </p:pic>
      <p:sp>
        <p:nvSpPr>
          <p:cNvPr id="3" name="TextBox 3"/>
          <p:cNvSpPr txBox="1"/>
          <p:nvPr/>
        </p:nvSpPr>
        <p:spPr>
          <a:xfrm>
            <a:off x="2720102" y="3050031"/>
            <a:ext cx="10951206" cy="1543006"/>
          </a:xfrm>
          <a:prstGeom prst="rect">
            <a:avLst/>
          </a:prstGeom>
        </p:spPr>
        <p:txBody>
          <a:bodyPr lIns="0" tIns="0" rIns="0" bIns="0" rtlCol="0" anchor="t">
            <a:spAutoFit/>
          </a:bodyPr>
          <a:lstStyle/>
          <a:p>
            <a:pPr>
              <a:lnSpc>
                <a:spcPts val="12668"/>
              </a:lnSpc>
            </a:pPr>
            <a:r>
              <a:rPr lang="en-US" sz="9180" spc="899">
                <a:solidFill>
                  <a:srgbClr val="FFFFFF"/>
                </a:solidFill>
                <a:latin typeface="Oswald Bold"/>
              </a:rPr>
              <a:t>ABOUT INVENTORY</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47294" y="-3843198"/>
            <a:ext cx="15841853" cy="16255633"/>
          </a:xfrm>
          <a:prstGeom prst="rect">
            <a:avLst/>
          </a:prstGeom>
        </p:spPr>
      </p:pic>
      <p:sp>
        <p:nvSpPr>
          <p:cNvPr id="5" name="TextBox 5"/>
          <p:cNvSpPr txBox="1"/>
          <p:nvPr/>
        </p:nvSpPr>
        <p:spPr>
          <a:xfrm>
            <a:off x="2720102" y="4905847"/>
            <a:ext cx="10951206" cy="1499067"/>
          </a:xfrm>
          <a:prstGeom prst="rect">
            <a:avLst/>
          </a:prstGeom>
        </p:spPr>
        <p:txBody>
          <a:bodyPr lIns="0" tIns="0" rIns="0" bIns="0" rtlCol="0" anchor="t">
            <a:spAutoFit/>
          </a:bodyPr>
          <a:lstStyle/>
          <a:p>
            <a:pPr algn="l">
              <a:lnSpc>
                <a:spcPts val="3999"/>
              </a:lnSpc>
            </a:pPr>
            <a:r>
              <a:rPr lang="en-US" sz="2898" spc="284">
                <a:solidFill>
                  <a:srgbClr val="F5FFF5"/>
                </a:solidFill>
                <a:latin typeface="DM Sans"/>
              </a:rPr>
              <a:t>The main purpose of inventory in the business is to ensure continuity and efficiency in the production and business process.</a:t>
            </a:r>
          </a:p>
        </p:txBody>
      </p:sp>
      <p:sp>
        <p:nvSpPr>
          <p:cNvPr id="6" name="TextBox 6"/>
          <p:cNvSpPr txBox="1"/>
          <p:nvPr/>
        </p:nvSpPr>
        <p:spPr>
          <a:xfrm>
            <a:off x="4254271" y="8464226"/>
            <a:ext cx="8274100" cy="353060"/>
          </a:xfrm>
          <a:prstGeom prst="rect">
            <a:avLst/>
          </a:prstGeom>
        </p:spPr>
        <p:txBody>
          <a:bodyPr lIns="0" tIns="0" rIns="0" bIns="0" rtlCol="0" anchor="t">
            <a:spAutoFit/>
          </a:bodyPr>
          <a:lstStyle/>
          <a:p>
            <a:pPr algn="ctr">
              <a:lnSpc>
                <a:spcPts val="2859"/>
              </a:lnSpc>
              <a:spcBef>
                <a:spcPct val="0"/>
              </a:spcBef>
            </a:pPr>
            <a:r>
              <a:rPr lang="en-US" sz="2199">
                <a:solidFill>
                  <a:srgbClr val="FFFFFF"/>
                </a:solidFill>
                <a:latin typeface="Open Sauce Bold Italics"/>
              </a:rPr>
              <a:t>How to calculate inventory and make purchasing decisions?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562600" y="3014455"/>
            <a:ext cx="7162800" cy="553998"/>
          </a:xfrm>
          <a:prstGeom prst="rect">
            <a:avLst/>
          </a:prstGeom>
        </p:spPr>
        <p:txBody>
          <a:bodyPr wrap="square" lIns="0" tIns="0" rIns="0" bIns="0" rtlCol="0" anchor="t">
            <a:spAutoFit/>
          </a:bodyPr>
          <a:lstStyle/>
          <a:p>
            <a:pPr algn="ctr"/>
            <a:r>
              <a:rPr lang="en-US" sz="3600" b="1" dirty="0"/>
              <a:t>Manage Warehouses and Locations</a:t>
            </a:r>
          </a:p>
        </p:txBody>
      </p:sp>
      <p:sp>
        <p:nvSpPr>
          <p:cNvPr id="3" name="TextBox 3"/>
          <p:cNvSpPr txBox="1"/>
          <p:nvPr/>
        </p:nvSpPr>
        <p:spPr>
          <a:xfrm>
            <a:off x="8539014" y="4938395"/>
            <a:ext cx="1443186" cy="476092"/>
          </a:xfrm>
          <a:prstGeom prst="rect">
            <a:avLst/>
          </a:prstGeom>
        </p:spPr>
        <p:txBody>
          <a:bodyPr wrap="square" lIns="0" tIns="0" rIns="0" bIns="0" rtlCol="0" anchor="t">
            <a:spAutoFit/>
          </a:bodyPr>
          <a:lstStyle/>
          <a:p>
            <a:pPr algn="ctr">
              <a:lnSpc>
                <a:spcPts val="4029"/>
              </a:lnSpc>
              <a:spcBef>
                <a:spcPct val="0"/>
              </a:spcBef>
            </a:pPr>
            <a:r>
              <a:rPr lang="en-US" sz="3099" dirty="0">
                <a:solidFill>
                  <a:srgbClr val="000000"/>
                </a:solidFill>
                <a:latin typeface="Open Sauce Bold"/>
              </a:rPr>
              <a:t>DEMO</a:t>
            </a:r>
          </a:p>
        </p:txBody>
      </p:sp>
    </p:spTree>
    <p:extLst>
      <p:ext uri="{BB962C8B-B14F-4D97-AF65-F5344CB8AC3E}">
        <p14:creationId xmlns:p14="http://schemas.microsoft.com/office/powerpoint/2010/main" val="4235432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524000" y="642937"/>
            <a:ext cx="15240000" cy="705962"/>
          </a:xfrm>
          <a:prstGeom prst="rect">
            <a:avLst/>
          </a:prstGeom>
        </p:spPr>
        <p:txBody>
          <a:bodyPr wrap="square" lIns="0" tIns="0" rIns="0" bIns="0" rtlCol="0" anchor="t">
            <a:spAutoFit/>
          </a:bodyPr>
          <a:lstStyle/>
          <a:p>
            <a:pPr algn="ctr">
              <a:lnSpc>
                <a:spcPts val="5849"/>
              </a:lnSpc>
              <a:spcBef>
                <a:spcPct val="0"/>
              </a:spcBef>
            </a:pPr>
            <a:r>
              <a:rPr lang="en-US" sz="4499" dirty="0">
                <a:solidFill>
                  <a:srgbClr val="000000"/>
                </a:solidFill>
                <a:latin typeface="Open Sauce Bold"/>
              </a:rPr>
              <a:t>Master Data in Material and Warehouse Management</a:t>
            </a:r>
          </a:p>
        </p:txBody>
      </p:sp>
      <p:pic>
        <p:nvPicPr>
          <p:cNvPr id="13" name="Picture 12" descr="A screenshot of a computer&#10;&#10;Description automatically generated">
            <a:extLst>
              <a:ext uri="{FF2B5EF4-FFF2-40B4-BE49-F238E27FC236}">
                <a16:creationId xmlns:a16="http://schemas.microsoft.com/office/drawing/2014/main" id="{F0D5344E-3877-A229-B897-9E9B2F4951C4}"/>
              </a:ext>
            </a:extLst>
          </p:cNvPr>
          <p:cNvPicPr>
            <a:picLocks noChangeAspect="1"/>
          </p:cNvPicPr>
          <p:nvPr/>
        </p:nvPicPr>
        <p:blipFill rotWithShape="1">
          <a:blip r:embed="rId2">
            <a:extLst>
              <a:ext uri="{28A0092B-C50C-407E-A947-70E740481C1C}">
                <a14:useLocalDpi xmlns:a14="http://schemas.microsoft.com/office/drawing/2010/main" val="0"/>
              </a:ext>
            </a:extLst>
          </a:blip>
          <a:srcRect t="7356"/>
          <a:stretch/>
        </p:blipFill>
        <p:spPr>
          <a:xfrm>
            <a:off x="972645" y="1638300"/>
            <a:ext cx="15791355" cy="6629400"/>
          </a:xfrm>
          <a:prstGeom prst="rect">
            <a:avLst/>
          </a:prstGeom>
        </p:spPr>
      </p:pic>
    </p:spTree>
    <p:extLst>
      <p:ext uri="{BB962C8B-B14F-4D97-AF65-F5344CB8AC3E}">
        <p14:creationId xmlns:p14="http://schemas.microsoft.com/office/powerpoint/2010/main" val="3126871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15172877" y="-4055406"/>
            <a:ext cx="7032580" cy="7216267"/>
          </a:xfrm>
          <a:prstGeom prst="rect">
            <a:avLst/>
          </a:prstGeom>
        </p:spPr>
      </p:pic>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723943" y="3388320"/>
            <a:ext cx="3241644" cy="1125725"/>
            <a:chOff x="0" y="-57150"/>
            <a:chExt cx="853766" cy="296488"/>
          </a:xfrm>
        </p:grpSpPr>
        <p:sp>
          <p:nvSpPr>
            <p:cNvPr id="11" name="Freeform 11"/>
            <p:cNvSpPr/>
            <p:nvPr/>
          </p:nvSpPr>
          <p:spPr>
            <a:xfrm>
              <a:off x="0" y="0"/>
              <a:ext cx="853766" cy="170593"/>
            </a:xfrm>
            <a:custGeom>
              <a:avLst/>
              <a:gdLst/>
              <a:ahLst/>
              <a:cxnLst/>
              <a:rect l="l" t="t" r="r" b="b"/>
              <a:pathLst>
                <a:path w="853766" h="170593">
                  <a:moveTo>
                    <a:pt x="0" y="0"/>
                  </a:moveTo>
                  <a:lnTo>
                    <a:pt x="853766" y="0"/>
                  </a:lnTo>
                  <a:lnTo>
                    <a:pt x="853766" y="170593"/>
                  </a:lnTo>
                  <a:lnTo>
                    <a:pt x="0" y="170593"/>
                  </a:lnTo>
                  <a:close/>
                </a:path>
              </a:pathLst>
            </a:custGeom>
            <a:solidFill>
              <a:srgbClr val="1A1A1A"/>
            </a:solidFill>
          </p:spPr>
        </p:sp>
        <p:sp>
          <p:nvSpPr>
            <p:cNvPr id="12" name="TextBox 12"/>
            <p:cNvSpPr txBox="1"/>
            <p:nvPr/>
          </p:nvSpPr>
          <p:spPr>
            <a:xfrm>
              <a:off x="0" y="-57150"/>
              <a:ext cx="812800" cy="296488"/>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Goods Receipt</a:t>
              </a:r>
            </a:p>
          </p:txBody>
        </p:sp>
      </p:grpSp>
      <p:grpSp>
        <p:nvGrpSpPr>
          <p:cNvPr id="13" name="Group 13"/>
          <p:cNvGrpSpPr/>
          <p:nvPr/>
        </p:nvGrpSpPr>
        <p:grpSpPr>
          <a:xfrm>
            <a:off x="1592848" y="4254159"/>
            <a:ext cx="3372739" cy="2487487"/>
            <a:chOff x="0" y="-57150"/>
            <a:chExt cx="888293" cy="655142"/>
          </a:xfrm>
        </p:grpSpPr>
        <p:sp>
          <p:nvSpPr>
            <p:cNvPr id="14" name="Freeform 14"/>
            <p:cNvSpPr/>
            <p:nvPr/>
          </p:nvSpPr>
          <p:spPr>
            <a:xfrm>
              <a:off x="34527" y="174939"/>
              <a:ext cx="853766" cy="170593"/>
            </a:xfrm>
            <a:custGeom>
              <a:avLst/>
              <a:gdLst/>
              <a:ahLst/>
              <a:cxnLst/>
              <a:rect l="l" t="t" r="r" b="b"/>
              <a:pathLst>
                <a:path w="853766" h="170593">
                  <a:moveTo>
                    <a:pt x="0" y="0"/>
                  </a:moveTo>
                  <a:lnTo>
                    <a:pt x="853766" y="0"/>
                  </a:lnTo>
                  <a:lnTo>
                    <a:pt x="853766" y="170593"/>
                  </a:lnTo>
                  <a:lnTo>
                    <a:pt x="0" y="170593"/>
                  </a:lnTo>
                  <a:close/>
                </a:path>
              </a:pathLst>
            </a:custGeom>
            <a:solidFill>
              <a:srgbClr val="1A1A1A"/>
            </a:solidFill>
          </p:spPr>
        </p:sp>
        <p:sp>
          <p:nvSpPr>
            <p:cNvPr id="15" name="TextBox 15"/>
            <p:cNvSpPr txBox="1"/>
            <p:nvPr/>
          </p:nvSpPr>
          <p:spPr>
            <a:xfrm>
              <a:off x="0" y="-57150"/>
              <a:ext cx="812800" cy="655142"/>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Shipping goods</a:t>
              </a:r>
            </a:p>
          </p:txBody>
        </p:sp>
      </p:grpSp>
      <p:grpSp>
        <p:nvGrpSpPr>
          <p:cNvPr id="16" name="Group 16"/>
          <p:cNvGrpSpPr/>
          <p:nvPr/>
        </p:nvGrpSpPr>
        <p:grpSpPr>
          <a:xfrm>
            <a:off x="1723943" y="6302166"/>
            <a:ext cx="3241644" cy="1694943"/>
            <a:chOff x="0" y="-57150"/>
            <a:chExt cx="853766" cy="446405"/>
          </a:xfrm>
        </p:grpSpPr>
        <p:sp>
          <p:nvSpPr>
            <p:cNvPr id="17" name="Freeform 17"/>
            <p:cNvSpPr/>
            <p:nvPr/>
          </p:nvSpPr>
          <p:spPr>
            <a:xfrm>
              <a:off x="0" y="0"/>
              <a:ext cx="853766" cy="303170"/>
            </a:xfrm>
            <a:custGeom>
              <a:avLst/>
              <a:gdLst/>
              <a:ahLst/>
              <a:cxnLst/>
              <a:rect l="l" t="t" r="r" b="b"/>
              <a:pathLst>
                <a:path w="853766" h="303170">
                  <a:moveTo>
                    <a:pt x="0" y="0"/>
                  </a:moveTo>
                  <a:lnTo>
                    <a:pt x="853766" y="0"/>
                  </a:lnTo>
                  <a:lnTo>
                    <a:pt x="853766" y="303170"/>
                  </a:lnTo>
                  <a:lnTo>
                    <a:pt x="0" y="303170"/>
                  </a:lnTo>
                  <a:close/>
                </a:path>
              </a:pathLst>
            </a:custGeom>
            <a:solidFill>
              <a:srgbClr val="1A1A1A"/>
            </a:solidFill>
          </p:spPr>
        </p:sp>
        <p:sp>
          <p:nvSpPr>
            <p:cNvPr id="18" name="TextBox 18"/>
            <p:cNvSpPr txBox="1"/>
            <p:nvPr/>
          </p:nvSpPr>
          <p:spPr>
            <a:xfrm>
              <a:off x="0" y="-57150"/>
              <a:ext cx="812800" cy="446405"/>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Inventory Transfer</a:t>
              </a:r>
            </a:p>
          </p:txBody>
        </p:sp>
      </p:grpSp>
      <p:grpSp>
        <p:nvGrpSpPr>
          <p:cNvPr id="19" name="Group 19"/>
          <p:cNvGrpSpPr/>
          <p:nvPr/>
        </p:nvGrpSpPr>
        <p:grpSpPr>
          <a:xfrm>
            <a:off x="1723943" y="8406323"/>
            <a:ext cx="3241644" cy="986922"/>
            <a:chOff x="0" y="-95921"/>
            <a:chExt cx="853766" cy="399091"/>
          </a:xfrm>
        </p:grpSpPr>
        <p:sp>
          <p:nvSpPr>
            <p:cNvPr id="20" name="Freeform 20"/>
            <p:cNvSpPr/>
            <p:nvPr/>
          </p:nvSpPr>
          <p:spPr>
            <a:xfrm>
              <a:off x="0" y="-95921"/>
              <a:ext cx="853766" cy="399091"/>
            </a:xfrm>
            <a:custGeom>
              <a:avLst/>
              <a:gdLst/>
              <a:ahLst/>
              <a:cxnLst/>
              <a:rect l="l" t="t" r="r" b="b"/>
              <a:pathLst>
                <a:path w="853766" h="303170">
                  <a:moveTo>
                    <a:pt x="0" y="0"/>
                  </a:moveTo>
                  <a:lnTo>
                    <a:pt x="853766" y="0"/>
                  </a:lnTo>
                  <a:lnTo>
                    <a:pt x="853766" y="303170"/>
                  </a:lnTo>
                  <a:lnTo>
                    <a:pt x="0" y="303170"/>
                  </a:lnTo>
                  <a:close/>
                </a:path>
              </a:pathLst>
            </a:custGeom>
            <a:solidFill>
              <a:srgbClr val="1A1A1A"/>
            </a:solidFill>
          </p:spPr>
        </p:sp>
        <p:sp>
          <p:nvSpPr>
            <p:cNvPr id="21" name="TextBox 21"/>
            <p:cNvSpPr txBox="1"/>
            <p:nvPr/>
          </p:nvSpPr>
          <p:spPr>
            <a:xfrm>
              <a:off x="0" y="-57150"/>
              <a:ext cx="812800" cy="357424"/>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Warehouse relocation </a:t>
              </a:r>
            </a:p>
          </p:txBody>
        </p:sp>
      </p:grpSp>
      <p:sp>
        <p:nvSpPr>
          <p:cNvPr id="22" name="TextBox 22"/>
          <p:cNvSpPr txBox="1"/>
          <p:nvPr/>
        </p:nvSpPr>
        <p:spPr>
          <a:xfrm>
            <a:off x="6556220" y="8840799"/>
            <a:ext cx="8493919" cy="353060"/>
          </a:xfrm>
          <a:prstGeom prst="rect">
            <a:avLst/>
          </a:prstGeom>
        </p:spPr>
        <p:txBody>
          <a:bodyPr lIns="0" tIns="0" rIns="0" bIns="0" rtlCol="0" anchor="t">
            <a:spAutoFit/>
          </a:bodyPr>
          <a:lstStyle/>
          <a:p>
            <a:pPr algn="ctr">
              <a:lnSpc>
                <a:spcPts val="2859"/>
              </a:lnSpc>
              <a:spcBef>
                <a:spcPct val="0"/>
              </a:spcBef>
            </a:pPr>
            <a:r>
              <a:rPr lang="en-US" sz="2199" dirty="0">
                <a:solidFill>
                  <a:srgbClr val="000000"/>
                </a:solidFill>
                <a:latin typeface="Open Sauce"/>
              </a:rPr>
              <a:t>Physical transfer operations in the same or different warehouse</a:t>
            </a:r>
          </a:p>
        </p:txBody>
      </p:sp>
      <p:sp>
        <p:nvSpPr>
          <p:cNvPr id="23" name="TextBox 23"/>
          <p:cNvSpPr txBox="1"/>
          <p:nvPr/>
        </p:nvSpPr>
        <p:spPr>
          <a:xfrm>
            <a:off x="6556220" y="6741646"/>
            <a:ext cx="6208216"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Activities of managing the properties of goods</a:t>
            </a:r>
          </a:p>
        </p:txBody>
      </p:sp>
      <p:sp>
        <p:nvSpPr>
          <p:cNvPr id="24" name="TextBox 24"/>
          <p:cNvSpPr txBox="1"/>
          <p:nvPr/>
        </p:nvSpPr>
        <p:spPr>
          <a:xfrm>
            <a:off x="6556220" y="5124450"/>
            <a:ext cx="8155335"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The activity of taking goods out of the company's warehouse</a:t>
            </a:r>
          </a:p>
        </p:txBody>
      </p:sp>
      <p:sp>
        <p:nvSpPr>
          <p:cNvPr id="25" name="TextBox 25"/>
          <p:cNvSpPr txBox="1"/>
          <p:nvPr/>
        </p:nvSpPr>
        <p:spPr>
          <a:xfrm>
            <a:off x="6556220" y="3586261"/>
            <a:ext cx="7811691"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Activities of bringing goods into the company's warehouse</a:t>
            </a:r>
          </a:p>
        </p:txBody>
      </p:sp>
      <p:sp>
        <p:nvSpPr>
          <p:cNvPr id="26" name="TextBox 26"/>
          <p:cNvSpPr txBox="1"/>
          <p:nvPr/>
        </p:nvSpPr>
        <p:spPr>
          <a:xfrm>
            <a:off x="1340069" y="1085979"/>
            <a:ext cx="13197651"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GOODS TRANSFER MANAGEMENT</a:t>
            </a:r>
          </a:p>
        </p:txBody>
      </p:sp>
    </p:spTree>
    <p:extLst>
      <p:ext uri="{BB962C8B-B14F-4D97-AF65-F5344CB8AC3E}">
        <p14:creationId xmlns:p14="http://schemas.microsoft.com/office/powerpoint/2010/main" val="2691441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srcRect t="46379"/>
          <a:stretch>
            <a:fillRect/>
          </a:stretch>
        </p:blipFill>
        <p:spPr>
          <a:xfrm>
            <a:off x="2142191" y="4828880"/>
            <a:ext cx="9752965" cy="1032847"/>
          </a:xfrm>
          <a:prstGeom prst="rect">
            <a:avLst/>
          </a:prstGeom>
        </p:spPr>
      </p:pic>
      <p:grpSp>
        <p:nvGrpSpPr>
          <p:cNvPr id="7" name="Group 7"/>
          <p:cNvGrpSpPr/>
          <p:nvPr/>
        </p:nvGrpSpPr>
        <p:grpSpPr>
          <a:xfrm>
            <a:off x="2142191" y="3396305"/>
            <a:ext cx="9610044" cy="1948998"/>
            <a:chOff x="0" y="0"/>
            <a:chExt cx="3682024" cy="746746"/>
          </a:xfrm>
        </p:grpSpPr>
        <p:sp>
          <p:nvSpPr>
            <p:cNvPr id="8" name="Freeform 8"/>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74235" y="3673321"/>
            <a:ext cx="1156649" cy="1173721"/>
          </a:xfrm>
          <a:prstGeom prst="rect">
            <a:avLst/>
          </a:prstGeom>
        </p:spPr>
      </p:pic>
      <p:pic>
        <p:nvPicPr>
          <p:cNvPr id="11" name="Picture 11"/>
          <p:cNvPicPr>
            <a:picLocks noChangeAspect="1"/>
          </p:cNvPicPr>
          <p:nvPr/>
        </p:nvPicPr>
        <p:blipFill>
          <a:blip r:embed="rId3"/>
          <a:srcRect t="46379"/>
          <a:stretch>
            <a:fillRect/>
          </a:stretch>
        </p:blipFill>
        <p:spPr>
          <a:xfrm>
            <a:off x="2142191" y="7210022"/>
            <a:ext cx="9752965" cy="1032847"/>
          </a:xfrm>
          <a:prstGeom prst="rect">
            <a:avLst/>
          </a:prstGeom>
        </p:spPr>
      </p:pic>
      <p:grpSp>
        <p:nvGrpSpPr>
          <p:cNvPr id="12" name="Group 12"/>
          <p:cNvGrpSpPr/>
          <p:nvPr/>
        </p:nvGrpSpPr>
        <p:grpSpPr>
          <a:xfrm>
            <a:off x="2142191" y="5777447"/>
            <a:ext cx="9610044" cy="1948998"/>
            <a:chOff x="0" y="0"/>
            <a:chExt cx="3682024" cy="746746"/>
          </a:xfrm>
        </p:grpSpPr>
        <p:sp>
          <p:nvSpPr>
            <p:cNvPr id="13" name="Freeform 13"/>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371799" y="6162574"/>
            <a:ext cx="1159455" cy="1178744"/>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79578" y="7341318"/>
            <a:ext cx="7616557" cy="7815497"/>
          </a:xfrm>
          <a:prstGeom prst="rect">
            <a:avLst/>
          </a:prstGeom>
        </p:spPr>
      </p:pic>
      <p:pic>
        <p:nvPicPr>
          <p:cNvPr id="17" name="Picture 17"/>
          <p:cNvPicPr>
            <a:picLocks noChangeAspect="1"/>
          </p:cNvPicPr>
          <p:nvPr/>
        </p:nvPicPr>
        <p:blipFill>
          <a:blip r:embed="rId10"/>
          <a:srcRect/>
          <a:stretch>
            <a:fillRect/>
          </a:stretch>
        </p:blipFill>
        <p:spPr>
          <a:xfrm>
            <a:off x="10758785" y="2538683"/>
            <a:ext cx="8437441" cy="5704186"/>
          </a:xfrm>
          <a:prstGeom prst="rect">
            <a:avLst/>
          </a:prstGeom>
        </p:spPr>
      </p:pic>
      <p:sp>
        <p:nvSpPr>
          <p:cNvPr id="18" name="TextBox 18"/>
          <p:cNvSpPr txBox="1"/>
          <p:nvPr/>
        </p:nvSpPr>
        <p:spPr>
          <a:xfrm>
            <a:off x="0" y="141782"/>
            <a:ext cx="10758785" cy="2187724"/>
          </a:xfrm>
          <a:prstGeom prst="rect">
            <a:avLst/>
          </a:prstGeom>
        </p:spPr>
        <p:txBody>
          <a:bodyPr lIns="0" tIns="0" rIns="0" bIns="0" rtlCol="0" anchor="t">
            <a:spAutoFit/>
          </a:bodyPr>
          <a:lstStyle/>
          <a:p>
            <a:pPr>
              <a:lnSpc>
                <a:spcPts val="8807"/>
              </a:lnSpc>
            </a:pPr>
            <a:r>
              <a:rPr lang="en-US" sz="6382" spc="625">
                <a:solidFill>
                  <a:srgbClr val="231F20"/>
                </a:solidFill>
                <a:latin typeface="Oswald Bold"/>
              </a:rPr>
              <a:t>WAREHOUSE MANAGEMENT PROCESS</a:t>
            </a:r>
          </a:p>
        </p:txBody>
      </p:sp>
      <p:sp>
        <p:nvSpPr>
          <p:cNvPr id="19" name="TextBox 19"/>
          <p:cNvSpPr txBox="1"/>
          <p:nvPr/>
        </p:nvSpPr>
        <p:spPr>
          <a:xfrm>
            <a:off x="3908899" y="3624745"/>
            <a:ext cx="7132181" cy="1539659"/>
          </a:xfrm>
          <a:prstGeom prst="rect">
            <a:avLst/>
          </a:prstGeom>
        </p:spPr>
        <p:txBody>
          <a:bodyPr lIns="0" tIns="0" rIns="0" bIns="0" rtlCol="0" anchor="t">
            <a:spAutoFit/>
          </a:bodyPr>
          <a:lstStyle/>
          <a:p>
            <a:pPr>
              <a:lnSpc>
                <a:spcPts val="3050"/>
              </a:lnSpc>
            </a:pPr>
            <a:r>
              <a:rPr lang="en-US" sz="2210" spc="216">
                <a:solidFill>
                  <a:srgbClr val="231F20"/>
                </a:solidFill>
                <a:latin typeface="DM Sans"/>
              </a:rPr>
              <a:t>•Warehouse management is very clear since its function is integrated with other functions.</a:t>
            </a:r>
          </a:p>
          <a:p>
            <a:pPr marL="0" lvl="0" indent="0" algn="l">
              <a:lnSpc>
                <a:spcPts val="3050"/>
              </a:lnSpc>
              <a:spcBef>
                <a:spcPct val="0"/>
              </a:spcBef>
            </a:pPr>
            <a:endParaRPr lang="en-US" sz="2210" spc="216">
              <a:solidFill>
                <a:srgbClr val="231F20"/>
              </a:solidFill>
              <a:latin typeface="DM Sans"/>
            </a:endParaRPr>
          </a:p>
        </p:txBody>
      </p:sp>
      <p:sp>
        <p:nvSpPr>
          <p:cNvPr id="20" name="TextBox 20"/>
          <p:cNvSpPr txBox="1"/>
          <p:nvPr/>
        </p:nvSpPr>
        <p:spPr>
          <a:xfrm>
            <a:off x="3908899" y="6187300"/>
            <a:ext cx="7132181" cy="1154018"/>
          </a:xfrm>
          <a:prstGeom prst="rect">
            <a:avLst/>
          </a:prstGeom>
        </p:spPr>
        <p:txBody>
          <a:bodyPr lIns="0" tIns="0" rIns="0" bIns="0" rtlCol="0" anchor="t">
            <a:spAutoFit/>
          </a:bodyPr>
          <a:lstStyle/>
          <a:p>
            <a:pPr>
              <a:lnSpc>
                <a:spcPts val="3050"/>
              </a:lnSpc>
            </a:pPr>
            <a:r>
              <a:rPr lang="en-US" sz="2210" spc="216">
                <a:solidFill>
                  <a:srgbClr val="231F20"/>
                </a:solidFill>
                <a:latin typeface="DM Sans"/>
              </a:rPr>
              <a:t>•In Odoo, warehouse management uses Picking Wave to create transporting plans.</a:t>
            </a:r>
          </a:p>
          <a:p>
            <a:pPr marL="0" lvl="0" indent="0" algn="l">
              <a:lnSpc>
                <a:spcPts val="3050"/>
              </a:lnSpc>
              <a:spcBef>
                <a:spcPct val="0"/>
              </a:spcBef>
            </a:pPr>
            <a:endParaRPr lang="en-US" sz="2210" spc="216">
              <a:solidFill>
                <a:srgbClr val="231F20"/>
              </a:solidFill>
              <a:latin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92593" y="3426921"/>
            <a:ext cx="15966707" cy="404336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580377">
            <a:off x="9407140" y="-9309963"/>
            <a:ext cx="24036383" cy="24664199"/>
          </a:xfrm>
          <a:prstGeom prst="rect">
            <a:avLst/>
          </a:prstGeom>
        </p:spPr>
      </p:pic>
      <p:sp>
        <p:nvSpPr>
          <p:cNvPr id="4" name="TextBox 4"/>
          <p:cNvSpPr txBox="1"/>
          <p:nvPr/>
        </p:nvSpPr>
        <p:spPr>
          <a:xfrm>
            <a:off x="1561733" y="5519911"/>
            <a:ext cx="6065708" cy="2386136"/>
          </a:xfrm>
          <a:prstGeom prst="rect">
            <a:avLst/>
          </a:prstGeom>
        </p:spPr>
        <p:txBody>
          <a:bodyPr lIns="0" tIns="0" rIns="0" bIns="0" rtlCol="0" anchor="t">
            <a:spAutoFit/>
          </a:bodyPr>
          <a:lstStyle/>
          <a:p>
            <a:pPr marL="0" lvl="0" indent="0">
              <a:lnSpc>
                <a:spcPts val="3842"/>
              </a:lnSpc>
              <a:spcBef>
                <a:spcPct val="0"/>
              </a:spcBef>
            </a:pPr>
            <a:r>
              <a:rPr lang="en-US" sz="2744">
                <a:solidFill>
                  <a:srgbClr val="000000"/>
                </a:solidFill>
                <a:latin typeface="DM Sans Italics"/>
              </a:rPr>
              <a:t>Lorem ipsum dolor sit amet, consectetur adipiscing elit. Duis vulputate nulla at ante rhoncus, vel efficitur felis condimentum. Proin odio odio.</a:t>
            </a:r>
          </a:p>
        </p:txBody>
      </p:sp>
      <p:sp>
        <p:nvSpPr>
          <p:cNvPr id="5" name="TextBox 5"/>
          <p:cNvSpPr txBox="1"/>
          <p:nvPr/>
        </p:nvSpPr>
        <p:spPr>
          <a:xfrm>
            <a:off x="1561733" y="2105045"/>
            <a:ext cx="8097687" cy="3241963"/>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THANK'S FOR WATCHING</a:t>
            </a:r>
          </a:p>
        </p:txBody>
      </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09623" y="2266970"/>
            <a:ext cx="734693" cy="755166"/>
          </a:xfrm>
          <a:prstGeom prst="rect">
            <a:avLst/>
          </a:prstGeom>
        </p:spPr>
      </p:pic>
      <p:sp>
        <p:nvSpPr>
          <p:cNvPr id="7" name="TextBox 7"/>
          <p:cNvSpPr txBox="1"/>
          <p:nvPr/>
        </p:nvSpPr>
        <p:spPr>
          <a:xfrm>
            <a:off x="14628874" y="3180249"/>
            <a:ext cx="2296190" cy="352695"/>
          </a:xfrm>
          <a:prstGeom prst="rect">
            <a:avLst/>
          </a:prstGeom>
        </p:spPr>
        <p:txBody>
          <a:bodyPr lIns="0" tIns="0" rIns="0" bIns="0" rtlCol="0" anchor="t">
            <a:spAutoFit/>
          </a:bodyPr>
          <a:lstStyle/>
          <a:p>
            <a:pPr marL="0" lvl="0" indent="0" algn="ctr">
              <a:lnSpc>
                <a:spcPts val="2947"/>
              </a:lnSpc>
              <a:spcBef>
                <a:spcPct val="0"/>
              </a:spcBef>
            </a:pPr>
            <a:r>
              <a:rPr lang="en-US" sz="2135" spc="209">
                <a:solidFill>
                  <a:srgbClr val="231F20"/>
                </a:solidFill>
                <a:latin typeface="Montserrat Classic Bold"/>
              </a:rPr>
              <a:t>LARANA, INC.</a:t>
            </a:r>
          </a:p>
        </p:txBody>
      </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4254153" y="7476061"/>
            <a:ext cx="11881594" cy="35644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85459" y="3483838"/>
            <a:ext cx="13917082" cy="3958961"/>
          </a:xfrm>
          <a:prstGeom prst="rect">
            <a:avLst/>
          </a:prstGeom>
        </p:spPr>
      </p:pic>
      <p:sp>
        <p:nvSpPr>
          <p:cNvPr id="3" name="TextBox 3"/>
          <p:cNvSpPr txBox="1"/>
          <p:nvPr/>
        </p:nvSpPr>
        <p:spPr>
          <a:xfrm>
            <a:off x="5559772" y="1622903"/>
            <a:ext cx="7168455" cy="547370"/>
          </a:xfrm>
          <a:prstGeom prst="rect">
            <a:avLst/>
          </a:prstGeom>
        </p:spPr>
        <p:txBody>
          <a:bodyPr lIns="0" tIns="0" rIns="0" bIns="0" rtlCol="0" anchor="t">
            <a:spAutoFit/>
          </a:bodyPr>
          <a:lstStyle/>
          <a:p>
            <a:pPr algn="ctr">
              <a:lnSpc>
                <a:spcPts val="4419"/>
              </a:lnSpc>
              <a:spcBef>
                <a:spcPct val="0"/>
              </a:spcBef>
            </a:pPr>
            <a:r>
              <a:rPr lang="en-US" sz="3399">
                <a:solidFill>
                  <a:srgbClr val="000000"/>
                </a:solidFill>
                <a:latin typeface="Open Sauce Bold"/>
              </a:rPr>
              <a:t>Apply MRP to Calculate Inventory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0" y="0"/>
            <a:ext cx="18288000" cy="2718715"/>
            <a:chOff x="0" y="0"/>
            <a:chExt cx="4816593" cy="716040"/>
          </a:xfrm>
        </p:grpSpPr>
        <p:sp>
          <p:nvSpPr>
            <p:cNvPr id="4" name="Freeform 4"/>
            <p:cNvSpPr/>
            <p:nvPr/>
          </p:nvSpPr>
          <p:spPr>
            <a:xfrm>
              <a:off x="0" y="0"/>
              <a:ext cx="4816592" cy="716040"/>
            </a:xfrm>
            <a:custGeom>
              <a:avLst/>
              <a:gdLst/>
              <a:ahLst/>
              <a:cxnLst/>
              <a:rect l="l" t="t" r="r" b="b"/>
              <a:pathLst>
                <a:path w="4816592" h="716040">
                  <a:moveTo>
                    <a:pt x="0" y="0"/>
                  </a:moveTo>
                  <a:lnTo>
                    <a:pt x="4816592" y="0"/>
                  </a:lnTo>
                  <a:lnTo>
                    <a:pt x="4816592" y="716040"/>
                  </a:lnTo>
                  <a:lnTo>
                    <a:pt x="0" y="716040"/>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51369" y="-3442596"/>
            <a:ext cx="6709932" cy="6885191"/>
          </a:xfrm>
          <a:prstGeom prst="rect">
            <a:avLst/>
          </a:prstGeom>
        </p:spPr>
      </p:pic>
      <p:pic>
        <p:nvPicPr>
          <p:cNvPr id="7" name="Picture 7"/>
          <p:cNvPicPr>
            <a:picLocks noChangeAspect="1"/>
          </p:cNvPicPr>
          <p:nvPr/>
        </p:nvPicPr>
        <p:blipFill>
          <a:blip r:embed="rId5"/>
          <a:srcRect t="4696" r="30431" b="4696"/>
          <a:stretch>
            <a:fillRect/>
          </a:stretch>
        </p:blipFill>
        <p:spPr>
          <a:xfrm>
            <a:off x="1523431" y="2718715"/>
            <a:ext cx="8748149" cy="7568285"/>
          </a:xfrm>
          <a:prstGeom prst="rect">
            <a:avLst/>
          </a:prstGeom>
        </p:spPr>
      </p:pic>
      <p:sp>
        <p:nvSpPr>
          <p:cNvPr id="8" name="TextBox 8"/>
          <p:cNvSpPr txBox="1"/>
          <p:nvPr/>
        </p:nvSpPr>
        <p:spPr>
          <a:xfrm>
            <a:off x="1766155" y="933450"/>
            <a:ext cx="16714859" cy="914079"/>
          </a:xfrm>
          <a:prstGeom prst="rect">
            <a:avLst/>
          </a:prstGeom>
        </p:spPr>
        <p:txBody>
          <a:bodyPr lIns="0" tIns="0" rIns="0" bIns="0" rtlCol="0" anchor="t">
            <a:spAutoFit/>
          </a:bodyPr>
          <a:lstStyle/>
          <a:p>
            <a:pPr algn="ctr">
              <a:lnSpc>
                <a:spcPts val="7494"/>
              </a:lnSpc>
            </a:pPr>
            <a:r>
              <a:rPr lang="en-US" sz="5430" spc="532">
                <a:solidFill>
                  <a:srgbClr val="FFFFFF"/>
                </a:solidFill>
                <a:latin typeface="Oswald Bold"/>
              </a:rPr>
              <a:t>OVERVIEW OF MATERIAL MANAGEMEMT</a:t>
            </a:r>
          </a:p>
        </p:txBody>
      </p:sp>
      <p:sp>
        <p:nvSpPr>
          <p:cNvPr id="9" name="TextBox 9"/>
          <p:cNvSpPr txBox="1"/>
          <p:nvPr/>
        </p:nvSpPr>
        <p:spPr>
          <a:xfrm>
            <a:off x="12574887" y="3595672"/>
            <a:ext cx="5713113" cy="5776272"/>
          </a:xfrm>
          <a:prstGeom prst="rect">
            <a:avLst/>
          </a:prstGeom>
        </p:spPr>
        <p:txBody>
          <a:bodyPr lIns="0" tIns="0" rIns="0" bIns="0" rtlCol="0" anchor="t">
            <a:spAutoFit/>
          </a:bodyPr>
          <a:lstStyle/>
          <a:p>
            <a:pPr marL="450741" lvl="1" indent="-225370">
              <a:lnSpc>
                <a:spcPts val="2922"/>
              </a:lnSpc>
              <a:buFont typeface="Arial"/>
              <a:buChar char="•"/>
            </a:pPr>
            <a:r>
              <a:rPr lang="en-US" sz="2087">
                <a:solidFill>
                  <a:srgbClr val="000000"/>
                </a:solidFill>
                <a:latin typeface="Canva Sans"/>
              </a:rPr>
              <a:t>Material Planning can result in </a:t>
            </a:r>
            <a:r>
              <a:rPr lang="en-US" sz="2087">
                <a:solidFill>
                  <a:srgbClr val="000000"/>
                </a:solidFill>
                <a:latin typeface="Canva Sans Bold"/>
              </a:rPr>
              <a:t>External</a:t>
            </a:r>
            <a:r>
              <a:rPr lang="en-US" sz="2087">
                <a:solidFill>
                  <a:srgbClr val="000000"/>
                </a:solidFill>
                <a:latin typeface="Canva Sans"/>
              </a:rPr>
              <a:t> and </a:t>
            </a:r>
            <a:r>
              <a:rPr lang="en-US" sz="2087">
                <a:solidFill>
                  <a:srgbClr val="000000"/>
                </a:solidFill>
                <a:latin typeface="Canva Sans Bold"/>
              </a:rPr>
              <a:t>Internal Procurement.</a:t>
            </a:r>
          </a:p>
          <a:p>
            <a:pPr>
              <a:lnSpc>
                <a:spcPts val="2922"/>
              </a:lnSpc>
            </a:pPr>
            <a:endParaRPr lang="en-US" sz="2087">
              <a:solidFill>
                <a:srgbClr val="000000"/>
              </a:solidFill>
              <a:latin typeface="Canva Sans Bold"/>
            </a:endParaRPr>
          </a:p>
          <a:p>
            <a:pPr marL="450741" lvl="1" indent="-225370">
              <a:lnSpc>
                <a:spcPts val="2922"/>
              </a:lnSpc>
              <a:buFont typeface="Arial"/>
              <a:buChar char="•"/>
            </a:pPr>
            <a:r>
              <a:rPr lang="en-US" sz="2087">
                <a:solidFill>
                  <a:srgbClr val="000000"/>
                </a:solidFill>
                <a:latin typeface="Canva Sans"/>
              </a:rPr>
              <a:t>External Procurement will result in </a:t>
            </a:r>
            <a:r>
              <a:rPr lang="en-US" sz="2087">
                <a:solidFill>
                  <a:srgbClr val="000000"/>
                </a:solidFill>
                <a:latin typeface="Canva Sans Bold"/>
              </a:rPr>
              <a:t>Purchasing</a:t>
            </a:r>
          </a:p>
          <a:p>
            <a:pPr>
              <a:lnSpc>
                <a:spcPts val="2922"/>
              </a:lnSpc>
            </a:pPr>
            <a:endParaRPr lang="en-US" sz="2087">
              <a:solidFill>
                <a:srgbClr val="000000"/>
              </a:solidFill>
              <a:latin typeface="Canva Sans Bold"/>
            </a:endParaRPr>
          </a:p>
          <a:p>
            <a:pPr marL="450741" lvl="1" indent="-225370">
              <a:lnSpc>
                <a:spcPts val="2922"/>
              </a:lnSpc>
              <a:buFont typeface="Arial"/>
              <a:buChar char="•"/>
            </a:pPr>
            <a:r>
              <a:rPr lang="en-US" sz="2087">
                <a:solidFill>
                  <a:srgbClr val="000000"/>
                </a:solidFill>
                <a:latin typeface="Canva Sans Bold"/>
              </a:rPr>
              <a:t>Invoice Verification</a:t>
            </a:r>
            <a:r>
              <a:rPr lang="en-US" sz="2087">
                <a:solidFill>
                  <a:srgbClr val="000000"/>
                </a:solidFill>
                <a:latin typeface="Canva Sans"/>
              </a:rPr>
              <a:t> will confirm the Invoice and link to Account Payables.</a:t>
            </a:r>
          </a:p>
          <a:p>
            <a:pPr>
              <a:lnSpc>
                <a:spcPts val="2922"/>
              </a:lnSpc>
            </a:pPr>
            <a:endParaRPr lang="en-US" sz="2087">
              <a:solidFill>
                <a:srgbClr val="000000"/>
              </a:solidFill>
              <a:latin typeface="Canva Sans"/>
            </a:endParaRPr>
          </a:p>
          <a:p>
            <a:pPr marL="450741" lvl="1" indent="-225370">
              <a:lnSpc>
                <a:spcPts val="2922"/>
              </a:lnSpc>
              <a:buFont typeface="Arial"/>
              <a:buChar char="•"/>
            </a:pPr>
            <a:r>
              <a:rPr lang="en-US" sz="2087">
                <a:solidFill>
                  <a:srgbClr val="000000"/>
                </a:solidFill>
                <a:latin typeface="Canva Sans"/>
              </a:rPr>
              <a:t>Inventory Management controls the </a:t>
            </a:r>
            <a:r>
              <a:rPr lang="en-US" sz="2087">
                <a:solidFill>
                  <a:srgbClr val="000000"/>
                </a:solidFill>
                <a:latin typeface="Canva Sans Bold"/>
              </a:rPr>
              <a:t>Inventory Levels</a:t>
            </a:r>
            <a:r>
              <a:rPr lang="en-US" sz="2087">
                <a:solidFill>
                  <a:srgbClr val="000000"/>
                </a:solidFill>
                <a:latin typeface="Canva Sans"/>
              </a:rPr>
              <a:t>, </a:t>
            </a:r>
            <a:r>
              <a:rPr lang="en-US" sz="2087">
                <a:solidFill>
                  <a:srgbClr val="000000"/>
                </a:solidFill>
                <a:latin typeface="Canva Sans Bold"/>
              </a:rPr>
              <a:t>Goods Receipts</a:t>
            </a:r>
            <a:r>
              <a:rPr lang="en-US" sz="2087">
                <a:solidFill>
                  <a:srgbClr val="000000"/>
                </a:solidFill>
                <a:latin typeface="Canva Sans"/>
              </a:rPr>
              <a:t>, </a:t>
            </a:r>
            <a:r>
              <a:rPr lang="en-US" sz="2087">
                <a:solidFill>
                  <a:srgbClr val="000000"/>
                </a:solidFill>
                <a:latin typeface="Canva Sans Bold"/>
              </a:rPr>
              <a:t>Goods Issue</a:t>
            </a:r>
            <a:r>
              <a:rPr lang="en-US" sz="2087">
                <a:solidFill>
                  <a:srgbClr val="000000"/>
                </a:solidFill>
                <a:latin typeface="Canva Sans"/>
              </a:rPr>
              <a:t> and </a:t>
            </a:r>
            <a:r>
              <a:rPr lang="en-US" sz="2087">
                <a:solidFill>
                  <a:srgbClr val="000000"/>
                </a:solidFill>
                <a:latin typeface="Canva Sans Bold"/>
              </a:rPr>
              <a:t>Transfer-Postings</a:t>
            </a:r>
          </a:p>
          <a:p>
            <a:pPr>
              <a:lnSpc>
                <a:spcPts val="2922"/>
              </a:lnSpc>
            </a:pPr>
            <a:endParaRPr lang="en-US" sz="2087">
              <a:solidFill>
                <a:srgbClr val="000000"/>
              </a:solidFill>
              <a:latin typeface="Canva Sans Bold"/>
            </a:endParaRPr>
          </a:p>
          <a:p>
            <a:pPr marL="450741" lvl="1" indent="-225370">
              <a:lnSpc>
                <a:spcPts val="2922"/>
              </a:lnSpc>
              <a:buFont typeface="Arial"/>
              <a:buChar char="•"/>
            </a:pPr>
            <a:r>
              <a:rPr lang="en-US" sz="2087">
                <a:solidFill>
                  <a:srgbClr val="000000"/>
                </a:solidFill>
                <a:latin typeface="Canva Sans"/>
              </a:rPr>
              <a:t>SD changes the Inventory with </a:t>
            </a:r>
            <a:r>
              <a:rPr lang="en-US" sz="2087">
                <a:solidFill>
                  <a:srgbClr val="000000"/>
                </a:solidFill>
                <a:latin typeface="Canva Sans Bold"/>
              </a:rPr>
              <a:t>Goods Issues.</a:t>
            </a:r>
          </a:p>
          <a:p>
            <a:pPr>
              <a:lnSpc>
                <a:spcPts val="2922"/>
              </a:lnSpc>
            </a:pPr>
            <a:endParaRPr lang="en-US" sz="2087">
              <a:solidFill>
                <a:srgbClr val="000000"/>
              </a:solidFill>
              <a:latin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7923">
            <a:off x="12864918" y="-8005301"/>
            <a:ext cx="13977230" cy="14342307"/>
          </a:xfrm>
          <a:prstGeom prst="rect">
            <a:avLst/>
          </a:prstGeom>
        </p:spPr>
      </p:pic>
      <p:grpSp>
        <p:nvGrpSpPr>
          <p:cNvPr id="4" name="Group 4"/>
          <p:cNvGrpSpPr/>
          <p:nvPr/>
        </p:nvGrpSpPr>
        <p:grpSpPr>
          <a:xfrm>
            <a:off x="3506062" y="7071170"/>
            <a:ext cx="2772514" cy="1460128"/>
            <a:chOff x="0" y="0"/>
            <a:chExt cx="1016907" cy="535548"/>
          </a:xfrm>
        </p:grpSpPr>
        <p:sp>
          <p:nvSpPr>
            <p:cNvPr id="5" name="Freeform 5"/>
            <p:cNvSpPr/>
            <p:nvPr/>
          </p:nvSpPr>
          <p:spPr>
            <a:xfrm>
              <a:off x="0" y="0"/>
              <a:ext cx="1016907" cy="535548"/>
            </a:xfrm>
            <a:custGeom>
              <a:avLst/>
              <a:gdLst/>
              <a:ahLst/>
              <a:cxnLst/>
              <a:rect l="l" t="t" r="r" b="b"/>
              <a:pathLst>
                <a:path w="1016907" h="535548">
                  <a:moveTo>
                    <a:pt x="86564" y="0"/>
                  </a:moveTo>
                  <a:lnTo>
                    <a:pt x="930343" y="0"/>
                  </a:lnTo>
                  <a:cubicBezTo>
                    <a:pt x="953301" y="0"/>
                    <a:pt x="975319" y="9120"/>
                    <a:pt x="991553" y="25354"/>
                  </a:cubicBezTo>
                  <a:cubicBezTo>
                    <a:pt x="1007786" y="41588"/>
                    <a:pt x="1016907" y="63606"/>
                    <a:pt x="1016907" y="86564"/>
                  </a:cubicBezTo>
                  <a:lnTo>
                    <a:pt x="1016907" y="448984"/>
                  </a:lnTo>
                  <a:cubicBezTo>
                    <a:pt x="1016907" y="496792"/>
                    <a:pt x="978151" y="535548"/>
                    <a:pt x="930343" y="535548"/>
                  </a:cubicBezTo>
                  <a:lnTo>
                    <a:pt x="86564" y="535548"/>
                  </a:lnTo>
                  <a:cubicBezTo>
                    <a:pt x="38756" y="535548"/>
                    <a:pt x="0" y="496792"/>
                    <a:pt x="0" y="448984"/>
                  </a:cubicBezTo>
                  <a:lnTo>
                    <a:pt x="0" y="86564"/>
                  </a:lnTo>
                  <a:cubicBezTo>
                    <a:pt x="0" y="38756"/>
                    <a:pt x="38756" y="0"/>
                    <a:pt x="86564" y="0"/>
                  </a:cubicBezTo>
                  <a:close/>
                </a:path>
              </a:pathLst>
            </a:custGeom>
            <a:solidFill>
              <a:srgbClr val="FFFFFF">
                <a:alpha val="98824"/>
              </a:srgbClr>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1898" y="6172200"/>
            <a:ext cx="3080957" cy="4114800"/>
          </a:xfrm>
          <a:prstGeom prst="rect">
            <a:avLst/>
          </a:prstGeom>
        </p:spPr>
      </p:pic>
      <p:pic>
        <p:nvPicPr>
          <p:cNvPr id="8" name="Picture 8"/>
          <p:cNvPicPr>
            <a:picLocks noChangeAspect="1"/>
          </p:cNvPicPr>
          <p:nvPr/>
        </p:nvPicPr>
        <p:blipFill>
          <a:blip r:embed="rId7"/>
          <a:srcRect/>
          <a:stretch>
            <a:fillRect/>
          </a:stretch>
        </p:blipFill>
        <p:spPr>
          <a:xfrm>
            <a:off x="10438270" y="2381709"/>
            <a:ext cx="3528371" cy="2339404"/>
          </a:xfrm>
          <a:prstGeom prst="rect">
            <a:avLst/>
          </a:prstGeom>
        </p:spPr>
      </p:pic>
      <p:grpSp>
        <p:nvGrpSpPr>
          <p:cNvPr id="9" name="Group 9"/>
          <p:cNvGrpSpPr/>
          <p:nvPr/>
        </p:nvGrpSpPr>
        <p:grpSpPr>
          <a:xfrm>
            <a:off x="10675080" y="6496447"/>
            <a:ext cx="2534389" cy="2609573"/>
            <a:chOff x="0" y="0"/>
            <a:chExt cx="929567" cy="957143"/>
          </a:xfrm>
        </p:grpSpPr>
        <p:sp>
          <p:nvSpPr>
            <p:cNvPr id="10" name="Freeform 10"/>
            <p:cNvSpPr/>
            <p:nvPr/>
          </p:nvSpPr>
          <p:spPr>
            <a:xfrm>
              <a:off x="0" y="0"/>
              <a:ext cx="929567" cy="957143"/>
            </a:xfrm>
            <a:custGeom>
              <a:avLst/>
              <a:gdLst/>
              <a:ahLst/>
              <a:cxnLst/>
              <a:rect l="l" t="t" r="r" b="b"/>
              <a:pathLst>
                <a:path w="929567" h="957143">
                  <a:moveTo>
                    <a:pt x="94697" y="0"/>
                  </a:moveTo>
                  <a:lnTo>
                    <a:pt x="834869" y="0"/>
                  </a:lnTo>
                  <a:cubicBezTo>
                    <a:pt x="859985" y="0"/>
                    <a:pt x="884071" y="9977"/>
                    <a:pt x="901831" y="27736"/>
                  </a:cubicBezTo>
                  <a:cubicBezTo>
                    <a:pt x="919590" y="45495"/>
                    <a:pt x="929567" y="69582"/>
                    <a:pt x="929567" y="94697"/>
                  </a:cubicBezTo>
                  <a:lnTo>
                    <a:pt x="929567" y="862446"/>
                  </a:lnTo>
                  <a:cubicBezTo>
                    <a:pt x="929567" y="887561"/>
                    <a:pt x="919590" y="911648"/>
                    <a:pt x="901831" y="929407"/>
                  </a:cubicBezTo>
                  <a:cubicBezTo>
                    <a:pt x="884071" y="947166"/>
                    <a:pt x="859985" y="957143"/>
                    <a:pt x="834869" y="957143"/>
                  </a:cubicBezTo>
                  <a:lnTo>
                    <a:pt x="94697" y="957143"/>
                  </a:lnTo>
                  <a:cubicBezTo>
                    <a:pt x="69582" y="957143"/>
                    <a:pt x="45495" y="947166"/>
                    <a:pt x="27736" y="929407"/>
                  </a:cubicBezTo>
                  <a:cubicBezTo>
                    <a:pt x="9977" y="911648"/>
                    <a:pt x="0" y="887561"/>
                    <a:pt x="0" y="862446"/>
                  </a:cubicBezTo>
                  <a:lnTo>
                    <a:pt x="0" y="94697"/>
                  </a:lnTo>
                  <a:cubicBezTo>
                    <a:pt x="0" y="69582"/>
                    <a:pt x="9977" y="45495"/>
                    <a:pt x="27736" y="27736"/>
                  </a:cubicBezTo>
                  <a:cubicBezTo>
                    <a:pt x="45495" y="9977"/>
                    <a:pt x="69582" y="0"/>
                    <a:pt x="94697" y="0"/>
                  </a:cubicBezTo>
                  <a:close/>
                </a:path>
              </a:pathLst>
            </a:custGeom>
            <a:solidFill>
              <a:srgbClr val="FFFFFF">
                <a:alpha val="98824"/>
              </a:srgbClr>
            </a:solidFill>
          </p:spPr>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7441" y="2463943"/>
            <a:ext cx="951440" cy="1211324"/>
          </a:xfrm>
          <a:prstGeom prst="rect">
            <a:avLst/>
          </a:prstGeom>
        </p:spPr>
      </p:pic>
      <p:sp>
        <p:nvSpPr>
          <p:cNvPr id="13" name="TextBox 13"/>
          <p:cNvSpPr txBox="1"/>
          <p:nvPr/>
        </p:nvSpPr>
        <p:spPr>
          <a:xfrm>
            <a:off x="1908802" y="2540175"/>
            <a:ext cx="8187907" cy="1516093"/>
          </a:xfrm>
          <a:prstGeom prst="rect">
            <a:avLst/>
          </a:prstGeom>
        </p:spPr>
        <p:txBody>
          <a:bodyPr lIns="0" tIns="0" rIns="0" bIns="0" rtlCol="0" anchor="t">
            <a:spAutoFit/>
          </a:bodyPr>
          <a:lstStyle/>
          <a:p>
            <a:pPr>
              <a:lnSpc>
                <a:spcPts val="3060"/>
              </a:lnSpc>
            </a:pPr>
            <a:r>
              <a:rPr lang="en-US" sz="2186">
                <a:solidFill>
                  <a:srgbClr val="100F0D"/>
                </a:solidFill>
                <a:latin typeface="Montserrat Light"/>
              </a:rPr>
              <a:t>Material management is the process of planning, organizing, directing, and controlling the flow of materials within an organization and update the quantity and value of goods in the ledger.</a:t>
            </a:r>
          </a:p>
        </p:txBody>
      </p:sp>
      <p:sp>
        <p:nvSpPr>
          <p:cNvPr id="14" name="TextBox 14"/>
          <p:cNvSpPr txBox="1"/>
          <p:nvPr/>
        </p:nvSpPr>
        <p:spPr>
          <a:xfrm>
            <a:off x="3744187" y="7209672"/>
            <a:ext cx="2534389" cy="1135499"/>
          </a:xfrm>
          <a:prstGeom prst="rect">
            <a:avLst/>
          </a:prstGeom>
        </p:spPr>
        <p:txBody>
          <a:bodyPr lIns="0" tIns="0" rIns="0" bIns="0" rtlCol="0" anchor="t">
            <a:spAutoFit/>
          </a:bodyPr>
          <a:lstStyle/>
          <a:p>
            <a:pPr algn="ctr">
              <a:lnSpc>
                <a:spcPts val="3038"/>
              </a:lnSpc>
            </a:pPr>
            <a:r>
              <a:rPr lang="en-US" sz="2170">
                <a:solidFill>
                  <a:srgbClr val="100F0D"/>
                </a:solidFill>
                <a:latin typeface="Montserrat Light"/>
              </a:rPr>
              <a:t>Why does the business need material?</a:t>
            </a:r>
          </a:p>
        </p:txBody>
      </p:sp>
      <p:sp>
        <p:nvSpPr>
          <p:cNvPr id="15" name="TextBox 15"/>
          <p:cNvSpPr txBox="1"/>
          <p:nvPr/>
        </p:nvSpPr>
        <p:spPr>
          <a:xfrm>
            <a:off x="-122183" y="657409"/>
            <a:ext cx="13908162" cy="1234374"/>
          </a:xfrm>
          <a:prstGeom prst="rect">
            <a:avLst/>
          </a:prstGeom>
        </p:spPr>
        <p:txBody>
          <a:bodyPr lIns="0" tIns="0" rIns="0" bIns="0" rtlCol="0" anchor="t">
            <a:spAutoFit/>
          </a:bodyPr>
          <a:lstStyle/>
          <a:p>
            <a:pPr marL="0" lvl="0" indent="0" algn="ctr">
              <a:lnSpc>
                <a:spcPts val="10008"/>
              </a:lnSpc>
              <a:spcBef>
                <a:spcPct val="0"/>
              </a:spcBef>
            </a:pPr>
            <a:r>
              <a:rPr lang="en-US" sz="7252" spc="710">
                <a:solidFill>
                  <a:srgbClr val="231F20"/>
                </a:solidFill>
                <a:latin typeface="Oswald Bold"/>
              </a:rPr>
              <a:t>MATERIAL MANAGEMENT </a:t>
            </a:r>
          </a:p>
        </p:txBody>
      </p:sp>
      <p:sp>
        <p:nvSpPr>
          <p:cNvPr id="16" name="TextBox 16"/>
          <p:cNvSpPr txBox="1"/>
          <p:nvPr/>
        </p:nvSpPr>
        <p:spPr>
          <a:xfrm>
            <a:off x="10673841" y="6774644"/>
            <a:ext cx="2535628" cy="3188109"/>
          </a:xfrm>
          <a:prstGeom prst="rect">
            <a:avLst/>
          </a:prstGeom>
        </p:spPr>
        <p:txBody>
          <a:bodyPr lIns="0" tIns="0" rIns="0" bIns="0" rtlCol="0" anchor="t">
            <a:spAutoFit/>
          </a:bodyPr>
          <a:lstStyle/>
          <a:p>
            <a:pPr algn="ctr">
              <a:lnSpc>
                <a:spcPts val="3188"/>
              </a:lnSpc>
            </a:pPr>
            <a:r>
              <a:rPr lang="en-US" sz="2277">
                <a:solidFill>
                  <a:srgbClr val="100F0D"/>
                </a:solidFill>
                <a:latin typeface="Montserrat Light"/>
              </a:rPr>
              <a:t>What is the function of material management in business?</a:t>
            </a:r>
          </a:p>
          <a:p>
            <a:pPr algn="ctr">
              <a:lnSpc>
                <a:spcPts val="3188"/>
              </a:lnSpc>
            </a:pPr>
            <a:endParaRPr lang="en-US" sz="2277">
              <a:solidFill>
                <a:srgbClr val="100F0D"/>
              </a:solidFill>
              <a:latin typeface="Montserrat Light"/>
            </a:endParaRPr>
          </a:p>
          <a:p>
            <a:pPr algn="ctr">
              <a:lnSpc>
                <a:spcPts val="3188"/>
              </a:lnSpc>
            </a:pPr>
            <a:endParaRPr lang="en-US" sz="2277">
              <a:solidFill>
                <a:srgbClr val="100F0D"/>
              </a:solidFill>
              <a:latin typeface="Montserrat Light"/>
            </a:endParaRPr>
          </a:p>
          <a:p>
            <a:pPr algn="ctr">
              <a:lnSpc>
                <a:spcPts val="3188"/>
              </a:lnSpc>
            </a:pPr>
            <a:endParaRPr lang="en-US" sz="2277">
              <a:solidFill>
                <a:srgbClr val="100F0D"/>
              </a:solidFill>
              <a:latin typeface="Montserrat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srcRect t="46379"/>
          <a:stretch>
            <a:fillRect/>
          </a:stretch>
        </p:blipFill>
        <p:spPr>
          <a:xfrm>
            <a:off x="2309461" y="3052936"/>
            <a:ext cx="9752965" cy="1032847"/>
          </a:xfrm>
          <a:prstGeom prst="rect">
            <a:avLst/>
          </a:prstGeom>
        </p:spPr>
      </p:pic>
      <p:grpSp>
        <p:nvGrpSpPr>
          <p:cNvPr id="7" name="Group 7"/>
          <p:cNvGrpSpPr/>
          <p:nvPr/>
        </p:nvGrpSpPr>
        <p:grpSpPr>
          <a:xfrm>
            <a:off x="2309461" y="1620361"/>
            <a:ext cx="9610044" cy="1948998"/>
            <a:chOff x="0" y="0"/>
            <a:chExt cx="3682024" cy="746746"/>
          </a:xfrm>
        </p:grpSpPr>
        <p:sp>
          <p:nvSpPr>
            <p:cNvPr id="8" name="Freeform 8"/>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0" name="Picture 10"/>
          <p:cNvPicPr>
            <a:picLocks noChangeAspect="1"/>
          </p:cNvPicPr>
          <p:nvPr/>
        </p:nvPicPr>
        <p:blipFill>
          <a:blip r:embed="rId3"/>
          <a:srcRect t="46379"/>
          <a:stretch>
            <a:fillRect/>
          </a:stretch>
        </p:blipFill>
        <p:spPr>
          <a:xfrm>
            <a:off x="2309461" y="5922926"/>
            <a:ext cx="9752965" cy="1032847"/>
          </a:xfrm>
          <a:prstGeom prst="rect">
            <a:avLst/>
          </a:prstGeom>
        </p:spPr>
      </p:pic>
      <p:grpSp>
        <p:nvGrpSpPr>
          <p:cNvPr id="11" name="Group 11"/>
          <p:cNvGrpSpPr/>
          <p:nvPr/>
        </p:nvGrpSpPr>
        <p:grpSpPr>
          <a:xfrm>
            <a:off x="2309461" y="4001503"/>
            <a:ext cx="9610044" cy="1948998"/>
            <a:chOff x="0" y="0"/>
            <a:chExt cx="3682024" cy="746746"/>
          </a:xfrm>
        </p:grpSpPr>
        <p:sp>
          <p:nvSpPr>
            <p:cNvPr id="12" name="Freeform 12"/>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79578" y="7341318"/>
            <a:ext cx="7616557" cy="7815497"/>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542340" y="2048481"/>
            <a:ext cx="1156185" cy="1088670"/>
          </a:xfrm>
          <a:prstGeom prst="rect">
            <a:avLst/>
          </a:prstGeom>
        </p:spPr>
      </p:pic>
      <p:pic>
        <p:nvPicPr>
          <p:cNvPr id="16" name="Picture 1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542340" y="4542052"/>
            <a:ext cx="963063" cy="963063"/>
          </a:xfrm>
          <a:prstGeom prst="rect">
            <a:avLst/>
          </a:prstGeom>
        </p:spPr>
      </p:pic>
      <p:pic>
        <p:nvPicPr>
          <p:cNvPr id="17" name="Picture 17"/>
          <p:cNvPicPr>
            <a:picLocks noChangeAspect="1"/>
          </p:cNvPicPr>
          <p:nvPr/>
        </p:nvPicPr>
        <p:blipFill>
          <a:blip r:embed="rId10"/>
          <a:srcRect/>
          <a:stretch>
            <a:fillRect/>
          </a:stretch>
        </p:blipFill>
        <p:spPr>
          <a:xfrm>
            <a:off x="12256204" y="1415572"/>
            <a:ext cx="3722335" cy="2354489"/>
          </a:xfrm>
          <a:prstGeom prst="rect">
            <a:avLst/>
          </a:prstGeom>
        </p:spPr>
      </p:pic>
      <p:pic>
        <p:nvPicPr>
          <p:cNvPr id="18" name="Picture 18"/>
          <p:cNvPicPr>
            <a:picLocks noChangeAspect="1"/>
          </p:cNvPicPr>
          <p:nvPr/>
        </p:nvPicPr>
        <p:blipFill>
          <a:blip r:embed="rId11"/>
          <a:srcRect t="6581" b="6581"/>
          <a:stretch>
            <a:fillRect/>
          </a:stretch>
        </p:blipFill>
        <p:spPr>
          <a:xfrm>
            <a:off x="12256204" y="3866811"/>
            <a:ext cx="3722335" cy="2600113"/>
          </a:xfrm>
          <a:prstGeom prst="rect">
            <a:avLst/>
          </a:prstGeom>
        </p:spPr>
      </p:pic>
      <p:pic>
        <p:nvPicPr>
          <p:cNvPr id="19" name="Picture 1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840219">
            <a:off x="564229" y="5723276"/>
            <a:ext cx="2037027" cy="920139"/>
          </a:xfrm>
          <a:prstGeom prst="rect">
            <a:avLst/>
          </a:prstGeom>
        </p:spPr>
      </p:pic>
      <p:pic>
        <p:nvPicPr>
          <p:cNvPr id="20" name="Picture 2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1459071" y="8050552"/>
            <a:ext cx="968328" cy="1491749"/>
          </a:xfrm>
          <a:prstGeom prst="rect">
            <a:avLst/>
          </a:prstGeom>
        </p:spPr>
      </p:pic>
      <p:sp>
        <p:nvSpPr>
          <p:cNvPr id="21" name="TextBox 21"/>
          <p:cNvSpPr txBox="1"/>
          <p:nvPr/>
        </p:nvSpPr>
        <p:spPr>
          <a:xfrm>
            <a:off x="3868587" y="4411356"/>
            <a:ext cx="7132181" cy="1140095"/>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Bold"/>
              </a:rPr>
              <a:t>Physical warehouse</a:t>
            </a:r>
            <a:r>
              <a:rPr lang="en-US" sz="2210" spc="216">
                <a:solidFill>
                  <a:srgbClr val="231F20"/>
                </a:solidFill>
                <a:latin typeface="DM Sans"/>
              </a:rPr>
              <a:t>: where store and manage the goods, materials, products or other assets of the business</a:t>
            </a:r>
          </a:p>
        </p:txBody>
      </p:sp>
      <p:sp>
        <p:nvSpPr>
          <p:cNvPr id="22" name="TextBox 22"/>
          <p:cNvSpPr txBox="1"/>
          <p:nvPr/>
        </p:nvSpPr>
        <p:spPr>
          <a:xfrm>
            <a:off x="3868587" y="2028812"/>
            <a:ext cx="7843336" cy="1103646"/>
          </a:xfrm>
          <a:prstGeom prst="rect">
            <a:avLst/>
          </a:prstGeom>
        </p:spPr>
        <p:txBody>
          <a:bodyPr lIns="0" tIns="0" rIns="0" bIns="0" rtlCol="0" anchor="t">
            <a:spAutoFit/>
          </a:bodyPr>
          <a:lstStyle/>
          <a:p>
            <a:pPr marL="0" lvl="0" indent="0" algn="l">
              <a:lnSpc>
                <a:spcPts val="2950"/>
              </a:lnSpc>
              <a:spcBef>
                <a:spcPct val="0"/>
              </a:spcBef>
            </a:pPr>
            <a:r>
              <a:rPr lang="en-US" sz="2138" spc="209">
                <a:solidFill>
                  <a:srgbClr val="231F20"/>
                </a:solidFill>
                <a:latin typeface="DM Sans Bold"/>
              </a:rPr>
              <a:t>Ledger warehouse:</a:t>
            </a:r>
            <a:r>
              <a:rPr lang="en-US" sz="2138" spc="209">
                <a:solidFill>
                  <a:srgbClr val="231F20"/>
                </a:solidFill>
                <a:latin typeface="DM Sans"/>
              </a:rPr>
              <a:t> where store activities involved recording, tracking, and controlling the goods and assets in a business's warehouse.</a:t>
            </a:r>
          </a:p>
        </p:txBody>
      </p:sp>
      <p:sp>
        <p:nvSpPr>
          <p:cNvPr id="23" name="TextBox 23"/>
          <p:cNvSpPr txBox="1"/>
          <p:nvPr/>
        </p:nvSpPr>
        <p:spPr>
          <a:xfrm>
            <a:off x="2745144" y="6936723"/>
            <a:ext cx="9174361" cy="353060"/>
          </a:xfrm>
          <a:prstGeom prst="rect">
            <a:avLst/>
          </a:prstGeom>
        </p:spPr>
        <p:txBody>
          <a:bodyPr lIns="0" tIns="0" rIns="0" bIns="0" rtlCol="0" anchor="t">
            <a:spAutoFit/>
          </a:bodyPr>
          <a:lstStyle/>
          <a:p>
            <a:pPr algn="ctr">
              <a:lnSpc>
                <a:spcPts val="2859"/>
              </a:lnSpc>
              <a:spcBef>
                <a:spcPct val="0"/>
              </a:spcBef>
            </a:pPr>
            <a:r>
              <a:rPr lang="en-US" sz="2199">
                <a:solidFill>
                  <a:srgbClr val="231F20"/>
                </a:solidFill>
                <a:latin typeface="Open Sauce Bold"/>
              </a:rPr>
              <a:t>Material management </a:t>
            </a:r>
            <a:r>
              <a:rPr lang="en-US" sz="2199">
                <a:solidFill>
                  <a:srgbClr val="231F20"/>
                </a:solidFill>
                <a:latin typeface="Open Sauce"/>
              </a:rPr>
              <a:t>needs to pay attention to </a:t>
            </a:r>
            <a:r>
              <a:rPr lang="en-US" sz="2199">
                <a:solidFill>
                  <a:srgbClr val="231F20"/>
                </a:solidFill>
                <a:latin typeface="Open Sauce Bold"/>
              </a:rPr>
              <a:t>Ledger warehouse</a:t>
            </a:r>
            <a:r>
              <a:rPr lang="en-US" sz="2199">
                <a:solidFill>
                  <a:srgbClr val="231F20"/>
                </a:solidFill>
                <a:latin typeface="Open Sauce"/>
              </a:rPr>
              <a:t> </a:t>
            </a:r>
          </a:p>
        </p:txBody>
      </p:sp>
      <p:sp>
        <p:nvSpPr>
          <p:cNvPr id="24" name="TextBox 24"/>
          <p:cNvSpPr txBox="1"/>
          <p:nvPr/>
        </p:nvSpPr>
        <p:spPr>
          <a:xfrm>
            <a:off x="4836978" y="8137508"/>
            <a:ext cx="6395027" cy="1076960"/>
          </a:xfrm>
          <a:prstGeom prst="rect">
            <a:avLst/>
          </a:prstGeom>
        </p:spPr>
        <p:txBody>
          <a:bodyPr lIns="0" tIns="0" rIns="0" bIns="0" rtlCol="0" anchor="t">
            <a:spAutoFit/>
          </a:bodyPr>
          <a:lstStyle/>
          <a:p>
            <a:pPr algn="ctr">
              <a:lnSpc>
                <a:spcPts val="2859"/>
              </a:lnSpc>
              <a:spcBef>
                <a:spcPct val="0"/>
              </a:spcBef>
            </a:pPr>
            <a:r>
              <a:rPr lang="en-US" sz="2199">
                <a:solidFill>
                  <a:srgbClr val="231F20"/>
                </a:solidFill>
                <a:latin typeface="Open Sauce"/>
              </a:rPr>
              <a:t>If the information in the ledger warehouse is different from the reality (physical warehouse), how to solve 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705295" y="1600587"/>
            <a:ext cx="10189862" cy="1480136"/>
            <a:chOff x="0" y="0"/>
            <a:chExt cx="5140902" cy="746746"/>
          </a:xfrm>
        </p:grpSpPr>
        <p:sp>
          <p:nvSpPr>
            <p:cNvPr id="4" name="Freeform 4"/>
            <p:cNvSpPr/>
            <p:nvPr/>
          </p:nvSpPr>
          <p:spPr>
            <a:xfrm>
              <a:off x="0" y="0"/>
              <a:ext cx="5140902" cy="746746"/>
            </a:xfrm>
            <a:custGeom>
              <a:avLst/>
              <a:gdLst/>
              <a:ahLst/>
              <a:cxnLst/>
              <a:rect l="l" t="t" r="r" b="b"/>
              <a:pathLst>
                <a:path w="5140902" h="746746">
                  <a:moveTo>
                    <a:pt x="0" y="0"/>
                  </a:moveTo>
                  <a:lnTo>
                    <a:pt x="5140902" y="0"/>
                  </a:lnTo>
                  <a:lnTo>
                    <a:pt x="5140902" y="746746"/>
                  </a:lnTo>
                  <a:lnTo>
                    <a:pt x="0" y="746746"/>
                  </a:lnTo>
                  <a:close/>
                </a:path>
              </a:pathLst>
            </a:custGeom>
            <a:solidFill>
              <a:srgbClr val="EFEFEF"/>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705295" y="3379990"/>
            <a:ext cx="10189862" cy="1251193"/>
            <a:chOff x="0" y="0"/>
            <a:chExt cx="3904177" cy="479386"/>
          </a:xfrm>
        </p:grpSpPr>
        <p:sp>
          <p:nvSpPr>
            <p:cNvPr id="7" name="Freeform 7"/>
            <p:cNvSpPr/>
            <p:nvPr/>
          </p:nvSpPr>
          <p:spPr>
            <a:xfrm>
              <a:off x="0" y="0"/>
              <a:ext cx="3904177" cy="479386"/>
            </a:xfrm>
            <a:custGeom>
              <a:avLst/>
              <a:gdLst/>
              <a:ahLst/>
              <a:cxnLst/>
              <a:rect l="l" t="t" r="r" b="b"/>
              <a:pathLst>
                <a:path w="3904177" h="479386">
                  <a:moveTo>
                    <a:pt x="0" y="0"/>
                  </a:moveTo>
                  <a:lnTo>
                    <a:pt x="3904177" y="0"/>
                  </a:lnTo>
                  <a:lnTo>
                    <a:pt x="3904177" y="479386"/>
                  </a:lnTo>
                  <a:lnTo>
                    <a:pt x="0" y="479386"/>
                  </a:lnTo>
                  <a:close/>
                </a:path>
              </a:pathLst>
            </a:custGeom>
            <a:solidFill>
              <a:srgbClr val="EFEFEF"/>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87857" y="7311975"/>
            <a:ext cx="7616557" cy="7815497"/>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3262" y="1943503"/>
            <a:ext cx="1092167" cy="794303"/>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42191" y="3486491"/>
            <a:ext cx="1156185" cy="1088670"/>
          </a:xfrm>
          <a:prstGeom prst="rect">
            <a:avLst/>
          </a:prstGeom>
        </p:spPr>
      </p:pic>
      <p:grpSp>
        <p:nvGrpSpPr>
          <p:cNvPr id="12" name="Group 12"/>
          <p:cNvGrpSpPr/>
          <p:nvPr/>
        </p:nvGrpSpPr>
        <p:grpSpPr>
          <a:xfrm>
            <a:off x="1705295" y="4983609"/>
            <a:ext cx="10189862" cy="1251193"/>
            <a:chOff x="0" y="0"/>
            <a:chExt cx="3904177" cy="479386"/>
          </a:xfrm>
        </p:grpSpPr>
        <p:sp>
          <p:nvSpPr>
            <p:cNvPr id="13" name="Freeform 13"/>
            <p:cNvSpPr/>
            <p:nvPr/>
          </p:nvSpPr>
          <p:spPr>
            <a:xfrm>
              <a:off x="0" y="0"/>
              <a:ext cx="3904177" cy="479386"/>
            </a:xfrm>
            <a:custGeom>
              <a:avLst/>
              <a:gdLst/>
              <a:ahLst/>
              <a:cxnLst/>
              <a:rect l="l" t="t" r="r" b="b"/>
              <a:pathLst>
                <a:path w="3904177" h="479386">
                  <a:moveTo>
                    <a:pt x="0" y="0"/>
                  </a:moveTo>
                  <a:lnTo>
                    <a:pt x="3904177" y="0"/>
                  </a:lnTo>
                  <a:lnTo>
                    <a:pt x="3904177" y="479386"/>
                  </a:lnTo>
                  <a:lnTo>
                    <a:pt x="0" y="479386"/>
                  </a:lnTo>
                  <a:close/>
                </a:path>
              </a:pathLst>
            </a:custGeom>
            <a:solidFill>
              <a:srgbClr val="EFEFEF"/>
            </a:solidFill>
          </p:spPr>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1705295" y="6622500"/>
            <a:ext cx="10189862" cy="1251193"/>
            <a:chOff x="0" y="0"/>
            <a:chExt cx="3904177" cy="479386"/>
          </a:xfrm>
        </p:grpSpPr>
        <p:sp>
          <p:nvSpPr>
            <p:cNvPr id="16" name="Freeform 16"/>
            <p:cNvSpPr/>
            <p:nvPr/>
          </p:nvSpPr>
          <p:spPr>
            <a:xfrm>
              <a:off x="0" y="0"/>
              <a:ext cx="3904177" cy="479386"/>
            </a:xfrm>
            <a:custGeom>
              <a:avLst/>
              <a:gdLst/>
              <a:ahLst/>
              <a:cxnLst/>
              <a:rect l="l" t="t" r="r" b="b"/>
              <a:pathLst>
                <a:path w="3904177" h="479386">
                  <a:moveTo>
                    <a:pt x="0" y="0"/>
                  </a:moveTo>
                  <a:lnTo>
                    <a:pt x="3904177" y="0"/>
                  </a:lnTo>
                  <a:lnTo>
                    <a:pt x="3904177" y="479386"/>
                  </a:lnTo>
                  <a:lnTo>
                    <a:pt x="0" y="479386"/>
                  </a:lnTo>
                  <a:close/>
                </a:path>
              </a:pathLst>
            </a:custGeom>
            <a:solidFill>
              <a:srgbClr val="EFEFEF"/>
            </a:solidFill>
          </p:spPr>
        </p:sp>
        <p:sp>
          <p:nvSpPr>
            <p:cNvPr id="17" name="TextBox 1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8" name="Picture 18"/>
          <p:cNvPicPr>
            <a:picLocks noChangeAspect="1"/>
          </p:cNvPicPr>
          <p:nvPr/>
        </p:nvPicPr>
        <p:blipFill>
          <a:blip r:embed="rId9"/>
          <a:srcRect b="558"/>
          <a:stretch>
            <a:fillRect/>
          </a:stretch>
        </p:blipFill>
        <p:spPr>
          <a:xfrm>
            <a:off x="12238667" y="4183599"/>
            <a:ext cx="5622211" cy="2873577"/>
          </a:xfrm>
          <a:prstGeom prst="rect">
            <a:avLst/>
          </a:prstGeom>
        </p:spPr>
      </p:pic>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45105" y="2340655"/>
            <a:ext cx="3238756" cy="1324946"/>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846979" y="9917966"/>
            <a:ext cx="7616557" cy="7815497"/>
          </a:xfrm>
          <a:prstGeom prst="rect">
            <a:avLst/>
          </a:prstGeom>
        </p:spPr>
      </p:pic>
      <p:grpSp>
        <p:nvGrpSpPr>
          <p:cNvPr id="21" name="Group 21"/>
          <p:cNvGrpSpPr/>
          <p:nvPr/>
        </p:nvGrpSpPr>
        <p:grpSpPr>
          <a:xfrm>
            <a:off x="1705295" y="8226118"/>
            <a:ext cx="10189862" cy="1251193"/>
            <a:chOff x="0" y="0"/>
            <a:chExt cx="3904177" cy="479386"/>
          </a:xfrm>
        </p:grpSpPr>
        <p:sp>
          <p:nvSpPr>
            <p:cNvPr id="22" name="Freeform 22"/>
            <p:cNvSpPr/>
            <p:nvPr/>
          </p:nvSpPr>
          <p:spPr>
            <a:xfrm>
              <a:off x="0" y="0"/>
              <a:ext cx="3904177" cy="479386"/>
            </a:xfrm>
            <a:custGeom>
              <a:avLst/>
              <a:gdLst/>
              <a:ahLst/>
              <a:cxnLst/>
              <a:rect l="l" t="t" r="r" b="b"/>
              <a:pathLst>
                <a:path w="3904177" h="479386">
                  <a:moveTo>
                    <a:pt x="0" y="0"/>
                  </a:moveTo>
                  <a:lnTo>
                    <a:pt x="3904177" y="0"/>
                  </a:lnTo>
                  <a:lnTo>
                    <a:pt x="3904177" y="479386"/>
                  </a:lnTo>
                  <a:lnTo>
                    <a:pt x="0" y="479386"/>
                  </a:lnTo>
                  <a:close/>
                </a:path>
              </a:pathLst>
            </a:custGeom>
            <a:solidFill>
              <a:srgbClr val="EFEFEF"/>
            </a:solidFill>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24" name="Picture 2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093167" y="8445193"/>
            <a:ext cx="963063" cy="963063"/>
          </a:xfrm>
          <a:prstGeom prst="rect">
            <a:avLst/>
          </a:prstGeom>
        </p:spPr>
      </p:pic>
      <p:pic>
        <p:nvPicPr>
          <p:cNvPr id="25" name="Picture 25"/>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247496" y="5235975"/>
            <a:ext cx="843699" cy="924372"/>
          </a:xfrm>
          <a:prstGeom prst="rect">
            <a:avLst/>
          </a:prstGeom>
        </p:spPr>
      </p:pic>
      <p:pic>
        <p:nvPicPr>
          <p:cNvPr id="26" name="Picture 2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093167" y="6828008"/>
            <a:ext cx="967933" cy="967933"/>
          </a:xfrm>
          <a:prstGeom prst="rect">
            <a:avLst/>
          </a:prstGeom>
        </p:spPr>
      </p:pic>
      <p:sp>
        <p:nvSpPr>
          <p:cNvPr id="27" name="TextBox 27"/>
          <p:cNvSpPr txBox="1"/>
          <p:nvPr/>
        </p:nvSpPr>
        <p:spPr>
          <a:xfrm>
            <a:off x="4310462" y="3784438"/>
            <a:ext cx="7132181" cy="445151"/>
          </a:xfrm>
          <a:prstGeom prst="rect">
            <a:avLst/>
          </a:prstGeom>
        </p:spPr>
        <p:txBody>
          <a:bodyPr lIns="0" tIns="0" rIns="0" bIns="0" rtlCol="0" anchor="t">
            <a:spAutoFit/>
          </a:bodyPr>
          <a:lstStyle/>
          <a:p>
            <a:pPr marL="0" lvl="0" indent="0" algn="l">
              <a:lnSpc>
                <a:spcPts val="3602"/>
              </a:lnSpc>
              <a:spcBef>
                <a:spcPct val="0"/>
              </a:spcBef>
            </a:pPr>
            <a:r>
              <a:rPr lang="en-US" sz="2610" spc="255">
                <a:solidFill>
                  <a:srgbClr val="231F20"/>
                </a:solidFill>
                <a:latin typeface="DM Sans"/>
              </a:rPr>
              <a:t>Inventory audit </a:t>
            </a:r>
          </a:p>
        </p:txBody>
      </p:sp>
      <p:sp>
        <p:nvSpPr>
          <p:cNvPr id="28" name="TextBox 28"/>
          <p:cNvSpPr txBox="1"/>
          <p:nvPr/>
        </p:nvSpPr>
        <p:spPr>
          <a:xfrm>
            <a:off x="14479722" y="-47625"/>
            <a:ext cx="3808278" cy="428210"/>
          </a:xfrm>
          <a:prstGeom prst="rect">
            <a:avLst/>
          </a:prstGeom>
        </p:spPr>
        <p:txBody>
          <a:bodyPr lIns="0" tIns="0" rIns="0" bIns="0" rtlCol="0" anchor="t">
            <a:spAutoFit/>
          </a:bodyPr>
          <a:lstStyle/>
          <a:p>
            <a:pPr>
              <a:lnSpc>
                <a:spcPts val="3460"/>
              </a:lnSpc>
            </a:pPr>
            <a:r>
              <a:rPr lang="en-US" sz="2507" spc="245">
                <a:solidFill>
                  <a:srgbClr val="231F20"/>
                </a:solidFill>
                <a:latin typeface="Oswald Bold"/>
              </a:rPr>
              <a:t>MATERIAL MANAGEMENT</a:t>
            </a:r>
          </a:p>
        </p:txBody>
      </p:sp>
      <p:sp>
        <p:nvSpPr>
          <p:cNvPr id="29" name="TextBox 29"/>
          <p:cNvSpPr txBox="1"/>
          <p:nvPr/>
        </p:nvSpPr>
        <p:spPr>
          <a:xfrm>
            <a:off x="4310462" y="2104340"/>
            <a:ext cx="5864427" cy="434530"/>
          </a:xfrm>
          <a:prstGeom prst="rect">
            <a:avLst/>
          </a:prstGeom>
        </p:spPr>
        <p:txBody>
          <a:bodyPr lIns="0" tIns="0" rIns="0" bIns="0" rtlCol="0" anchor="t">
            <a:spAutoFit/>
          </a:bodyPr>
          <a:lstStyle/>
          <a:p>
            <a:pPr marL="0" lvl="0" indent="0" algn="l">
              <a:lnSpc>
                <a:spcPts val="3668"/>
              </a:lnSpc>
              <a:spcBef>
                <a:spcPct val="0"/>
              </a:spcBef>
            </a:pPr>
            <a:r>
              <a:rPr lang="en-US" sz="2658" spc="260">
                <a:solidFill>
                  <a:srgbClr val="231F20"/>
                </a:solidFill>
                <a:latin typeface="DM Sans"/>
              </a:rPr>
              <a:t>Goods Transfer Management</a:t>
            </a:r>
          </a:p>
        </p:txBody>
      </p:sp>
      <p:sp>
        <p:nvSpPr>
          <p:cNvPr id="30" name="TextBox 30"/>
          <p:cNvSpPr txBox="1"/>
          <p:nvPr/>
        </p:nvSpPr>
        <p:spPr>
          <a:xfrm>
            <a:off x="1147997" y="519181"/>
            <a:ext cx="3762524" cy="671831"/>
          </a:xfrm>
          <a:prstGeom prst="rect">
            <a:avLst/>
          </a:prstGeom>
        </p:spPr>
        <p:txBody>
          <a:bodyPr lIns="0" tIns="0" rIns="0" bIns="0" rtlCol="0" anchor="t">
            <a:spAutoFit/>
          </a:bodyPr>
          <a:lstStyle/>
          <a:p>
            <a:pPr algn="ctr">
              <a:lnSpc>
                <a:spcPts val="5329"/>
              </a:lnSpc>
              <a:spcBef>
                <a:spcPct val="0"/>
              </a:spcBef>
            </a:pPr>
            <a:r>
              <a:rPr lang="en-US" sz="4099">
                <a:solidFill>
                  <a:srgbClr val="231F20"/>
                </a:solidFill>
                <a:latin typeface="Oswald Bold"/>
              </a:rPr>
              <a:t>MAIN FUNCTIONS </a:t>
            </a:r>
          </a:p>
        </p:txBody>
      </p:sp>
      <p:sp>
        <p:nvSpPr>
          <p:cNvPr id="31" name="TextBox 31"/>
          <p:cNvSpPr txBox="1"/>
          <p:nvPr/>
        </p:nvSpPr>
        <p:spPr>
          <a:xfrm>
            <a:off x="4310462" y="5374347"/>
            <a:ext cx="6238880" cy="786000"/>
          </a:xfrm>
          <a:prstGeom prst="rect">
            <a:avLst/>
          </a:prstGeom>
        </p:spPr>
        <p:txBody>
          <a:bodyPr lIns="0" tIns="0" rIns="0" bIns="0" rtlCol="0" anchor="t">
            <a:spAutoFit/>
          </a:bodyPr>
          <a:lstStyle/>
          <a:p>
            <a:pPr>
              <a:lnSpc>
                <a:spcPts val="3151"/>
              </a:lnSpc>
            </a:pPr>
            <a:r>
              <a:rPr lang="en-US" sz="2283" spc="223">
                <a:solidFill>
                  <a:srgbClr val="231F20"/>
                </a:solidFill>
                <a:latin typeface="DM Sans"/>
              </a:rPr>
              <a:t>Determining product price </a:t>
            </a:r>
          </a:p>
          <a:p>
            <a:pPr marL="0" lvl="0" indent="0" algn="l">
              <a:lnSpc>
                <a:spcPts val="3151"/>
              </a:lnSpc>
              <a:spcBef>
                <a:spcPct val="0"/>
              </a:spcBef>
            </a:pPr>
            <a:endParaRPr lang="en-US" sz="2283" spc="223">
              <a:solidFill>
                <a:srgbClr val="231F20"/>
              </a:solidFill>
              <a:latin typeface="DM Sans"/>
            </a:endParaRPr>
          </a:p>
        </p:txBody>
      </p:sp>
      <p:sp>
        <p:nvSpPr>
          <p:cNvPr id="32" name="TextBox 32"/>
          <p:cNvSpPr txBox="1"/>
          <p:nvPr/>
        </p:nvSpPr>
        <p:spPr>
          <a:xfrm>
            <a:off x="4310462" y="7003713"/>
            <a:ext cx="6238880" cy="453006"/>
          </a:xfrm>
          <a:prstGeom prst="rect">
            <a:avLst/>
          </a:prstGeom>
        </p:spPr>
        <p:txBody>
          <a:bodyPr lIns="0" tIns="0" rIns="0" bIns="0" rtlCol="0" anchor="t">
            <a:spAutoFit/>
          </a:bodyPr>
          <a:lstStyle/>
          <a:p>
            <a:pPr marL="0" lvl="0" indent="0" algn="l">
              <a:lnSpc>
                <a:spcPts val="3703"/>
              </a:lnSpc>
              <a:spcBef>
                <a:spcPct val="0"/>
              </a:spcBef>
            </a:pPr>
            <a:r>
              <a:rPr lang="en-US" sz="2683" spc="262">
                <a:solidFill>
                  <a:srgbClr val="231F20"/>
                </a:solidFill>
                <a:latin typeface="DM Sans"/>
              </a:rPr>
              <a:t>Logistics strategy</a:t>
            </a:r>
          </a:p>
        </p:txBody>
      </p:sp>
      <p:sp>
        <p:nvSpPr>
          <p:cNvPr id="33" name="TextBox 33"/>
          <p:cNvSpPr txBox="1"/>
          <p:nvPr/>
        </p:nvSpPr>
        <p:spPr>
          <a:xfrm>
            <a:off x="4310462" y="8664268"/>
            <a:ext cx="6238880" cy="453006"/>
          </a:xfrm>
          <a:prstGeom prst="rect">
            <a:avLst/>
          </a:prstGeom>
        </p:spPr>
        <p:txBody>
          <a:bodyPr lIns="0" tIns="0" rIns="0" bIns="0" rtlCol="0" anchor="t">
            <a:spAutoFit/>
          </a:bodyPr>
          <a:lstStyle/>
          <a:p>
            <a:pPr marL="0" lvl="0" indent="0" algn="l">
              <a:lnSpc>
                <a:spcPts val="3703"/>
              </a:lnSpc>
              <a:spcBef>
                <a:spcPct val="0"/>
              </a:spcBef>
            </a:pPr>
            <a:r>
              <a:rPr lang="en-US" sz="2683" spc="262">
                <a:solidFill>
                  <a:srgbClr val="231F20"/>
                </a:solidFill>
                <a:latin typeface="DM Sans"/>
              </a:rPr>
              <a:t>Merchandise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15172877" y="-4055406"/>
            <a:ext cx="7032580" cy="7216267"/>
          </a:xfrm>
          <a:prstGeom prst="rect">
            <a:avLst/>
          </a:prstGeom>
        </p:spPr>
      </p:pic>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723943" y="3388320"/>
            <a:ext cx="3241644" cy="1125725"/>
            <a:chOff x="0" y="-57150"/>
            <a:chExt cx="853766" cy="296488"/>
          </a:xfrm>
        </p:grpSpPr>
        <p:sp>
          <p:nvSpPr>
            <p:cNvPr id="11" name="Freeform 11"/>
            <p:cNvSpPr/>
            <p:nvPr/>
          </p:nvSpPr>
          <p:spPr>
            <a:xfrm>
              <a:off x="0" y="0"/>
              <a:ext cx="853766" cy="170593"/>
            </a:xfrm>
            <a:custGeom>
              <a:avLst/>
              <a:gdLst/>
              <a:ahLst/>
              <a:cxnLst/>
              <a:rect l="l" t="t" r="r" b="b"/>
              <a:pathLst>
                <a:path w="853766" h="170593">
                  <a:moveTo>
                    <a:pt x="0" y="0"/>
                  </a:moveTo>
                  <a:lnTo>
                    <a:pt x="853766" y="0"/>
                  </a:lnTo>
                  <a:lnTo>
                    <a:pt x="853766" y="170593"/>
                  </a:lnTo>
                  <a:lnTo>
                    <a:pt x="0" y="170593"/>
                  </a:lnTo>
                  <a:close/>
                </a:path>
              </a:pathLst>
            </a:custGeom>
            <a:solidFill>
              <a:srgbClr val="1A1A1A"/>
            </a:solidFill>
          </p:spPr>
        </p:sp>
        <p:sp>
          <p:nvSpPr>
            <p:cNvPr id="12" name="TextBox 12"/>
            <p:cNvSpPr txBox="1"/>
            <p:nvPr/>
          </p:nvSpPr>
          <p:spPr>
            <a:xfrm>
              <a:off x="0" y="-57150"/>
              <a:ext cx="812800" cy="296488"/>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Goods Receipt</a:t>
              </a:r>
            </a:p>
          </p:txBody>
        </p:sp>
      </p:grpSp>
      <p:grpSp>
        <p:nvGrpSpPr>
          <p:cNvPr id="13" name="Group 13"/>
          <p:cNvGrpSpPr/>
          <p:nvPr/>
        </p:nvGrpSpPr>
        <p:grpSpPr>
          <a:xfrm>
            <a:off x="1592848" y="4254159"/>
            <a:ext cx="3372739" cy="2487487"/>
            <a:chOff x="0" y="-57150"/>
            <a:chExt cx="888293" cy="655142"/>
          </a:xfrm>
        </p:grpSpPr>
        <p:sp>
          <p:nvSpPr>
            <p:cNvPr id="14" name="Freeform 14"/>
            <p:cNvSpPr/>
            <p:nvPr/>
          </p:nvSpPr>
          <p:spPr>
            <a:xfrm>
              <a:off x="34527" y="174939"/>
              <a:ext cx="853766" cy="170593"/>
            </a:xfrm>
            <a:custGeom>
              <a:avLst/>
              <a:gdLst/>
              <a:ahLst/>
              <a:cxnLst/>
              <a:rect l="l" t="t" r="r" b="b"/>
              <a:pathLst>
                <a:path w="853766" h="170593">
                  <a:moveTo>
                    <a:pt x="0" y="0"/>
                  </a:moveTo>
                  <a:lnTo>
                    <a:pt x="853766" y="0"/>
                  </a:lnTo>
                  <a:lnTo>
                    <a:pt x="853766" y="170593"/>
                  </a:lnTo>
                  <a:lnTo>
                    <a:pt x="0" y="170593"/>
                  </a:lnTo>
                  <a:close/>
                </a:path>
              </a:pathLst>
            </a:custGeom>
            <a:solidFill>
              <a:srgbClr val="1A1A1A"/>
            </a:solidFill>
          </p:spPr>
        </p:sp>
        <p:sp>
          <p:nvSpPr>
            <p:cNvPr id="15" name="TextBox 15"/>
            <p:cNvSpPr txBox="1"/>
            <p:nvPr/>
          </p:nvSpPr>
          <p:spPr>
            <a:xfrm>
              <a:off x="0" y="-57150"/>
              <a:ext cx="812800" cy="655142"/>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Shipping goods</a:t>
              </a:r>
            </a:p>
          </p:txBody>
        </p:sp>
      </p:grpSp>
      <p:grpSp>
        <p:nvGrpSpPr>
          <p:cNvPr id="16" name="Group 16"/>
          <p:cNvGrpSpPr/>
          <p:nvPr/>
        </p:nvGrpSpPr>
        <p:grpSpPr>
          <a:xfrm>
            <a:off x="1723943" y="6302166"/>
            <a:ext cx="3241644" cy="1694943"/>
            <a:chOff x="0" y="-57150"/>
            <a:chExt cx="853766" cy="446405"/>
          </a:xfrm>
        </p:grpSpPr>
        <p:sp>
          <p:nvSpPr>
            <p:cNvPr id="17" name="Freeform 17"/>
            <p:cNvSpPr/>
            <p:nvPr/>
          </p:nvSpPr>
          <p:spPr>
            <a:xfrm>
              <a:off x="0" y="0"/>
              <a:ext cx="853766" cy="303170"/>
            </a:xfrm>
            <a:custGeom>
              <a:avLst/>
              <a:gdLst/>
              <a:ahLst/>
              <a:cxnLst/>
              <a:rect l="l" t="t" r="r" b="b"/>
              <a:pathLst>
                <a:path w="853766" h="303170">
                  <a:moveTo>
                    <a:pt x="0" y="0"/>
                  </a:moveTo>
                  <a:lnTo>
                    <a:pt x="853766" y="0"/>
                  </a:lnTo>
                  <a:lnTo>
                    <a:pt x="853766" y="303170"/>
                  </a:lnTo>
                  <a:lnTo>
                    <a:pt x="0" y="303170"/>
                  </a:lnTo>
                  <a:close/>
                </a:path>
              </a:pathLst>
            </a:custGeom>
            <a:solidFill>
              <a:srgbClr val="1A1A1A"/>
            </a:solidFill>
          </p:spPr>
        </p:sp>
        <p:sp>
          <p:nvSpPr>
            <p:cNvPr id="18" name="TextBox 18"/>
            <p:cNvSpPr txBox="1"/>
            <p:nvPr/>
          </p:nvSpPr>
          <p:spPr>
            <a:xfrm>
              <a:off x="0" y="-57150"/>
              <a:ext cx="812800" cy="446405"/>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Inventory Transfer</a:t>
              </a:r>
            </a:p>
          </p:txBody>
        </p:sp>
      </p:grpSp>
      <p:grpSp>
        <p:nvGrpSpPr>
          <p:cNvPr id="19" name="Group 19"/>
          <p:cNvGrpSpPr/>
          <p:nvPr/>
        </p:nvGrpSpPr>
        <p:grpSpPr>
          <a:xfrm>
            <a:off x="1723943" y="8406323"/>
            <a:ext cx="3241644" cy="986922"/>
            <a:chOff x="0" y="-95921"/>
            <a:chExt cx="853766" cy="399091"/>
          </a:xfrm>
        </p:grpSpPr>
        <p:sp>
          <p:nvSpPr>
            <p:cNvPr id="20" name="Freeform 20"/>
            <p:cNvSpPr/>
            <p:nvPr/>
          </p:nvSpPr>
          <p:spPr>
            <a:xfrm>
              <a:off x="0" y="-95921"/>
              <a:ext cx="853766" cy="399091"/>
            </a:xfrm>
            <a:custGeom>
              <a:avLst/>
              <a:gdLst/>
              <a:ahLst/>
              <a:cxnLst/>
              <a:rect l="l" t="t" r="r" b="b"/>
              <a:pathLst>
                <a:path w="853766" h="303170">
                  <a:moveTo>
                    <a:pt x="0" y="0"/>
                  </a:moveTo>
                  <a:lnTo>
                    <a:pt x="853766" y="0"/>
                  </a:lnTo>
                  <a:lnTo>
                    <a:pt x="853766" y="303170"/>
                  </a:lnTo>
                  <a:lnTo>
                    <a:pt x="0" y="303170"/>
                  </a:lnTo>
                  <a:close/>
                </a:path>
              </a:pathLst>
            </a:custGeom>
            <a:solidFill>
              <a:srgbClr val="1A1A1A"/>
            </a:solidFill>
          </p:spPr>
        </p:sp>
        <p:sp>
          <p:nvSpPr>
            <p:cNvPr id="21" name="TextBox 21"/>
            <p:cNvSpPr txBox="1"/>
            <p:nvPr/>
          </p:nvSpPr>
          <p:spPr>
            <a:xfrm>
              <a:off x="0" y="-57150"/>
              <a:ext cx="812800" cy="357424"/>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Warehouse relocation </a:t>
              </a:r>
            </a:p>
          </p:txBody>
        </p:sp>
      </p:grpSp>
      <p:sp>
        <p:nvSpPr>
          <p:cNvPr id="22" name="TextBox 22"/>
          <p:cNvSpPr txBox="1"/>
          <p:nvPr/>
        </p:nvSpPr>
        <p:spPr>
          <a:xfrm>
            <a:off x="6556220" y="8840799"/>
            <a:ext cx="8493919" cy="353060"/>
          </a:xfrm>
          <a:prstGeom prst="rect">
            <a:avLst/>
          </a:prstGeom>
        </p:spPr>
        <p:txBody>
          <a:bodyPr lIns="0" tIns="0" rIns="0" bIns="0" rtlCol="0" anchor="t">
            <a:spAutoFit/>
          </a:bodyPr>
          <a:lstStyle/>
          <a:p>
            <a:pPr algn="ctr">
              <a:lnSpc>
                <a:spcPts val="2859"/>
              </a:lnSpc>
              <a:spcBef>
                <a:spcPct val="0"/>
              </a:spcBef>
            </a:pPr>
            <a:r>
              <a:rPr lang="en-US" sz="2199" dirty="0">
                <a:solidFill>
                  <a:srgbClr val="000000"/>
                </a:solidFill>
                <a:latin typeface="Open Sauce"/>
              </a:rPr>
              <a:t>Physical transfer operations in the same or different warehouse</a:t>
            </a:r>
          </a:p>
        </p:txBody>
      </p:sp>
      <p:sp>
        <p:nvSpPr>
          <p:cNvPr id="23" name="TextBox 23"/>
          <p:cNvSpPr txBox="1"/>
          <p:nvPr/>
        </p:nvSpPr>
        <p:spPr>
          <a:xfrm>
            <a:off x="6556220" y="6741646"/>
            <a:ext cx="6208216"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Activities of managing the properties of goods</a:t>
            </a:r>
          </a:p>
        </p:txBody>
      </p:sp>
      <p:sp>
        <p:nvSpPr>
          <p:cNvPr id="24" name="TextBox 24"/>
          <p:cNvSpPr txBox="1"/>
          <p:nvPr/>
        </p:nvSpPr>
        <p:spPr>
          <a:xfrm>
            <a:off x="6556220" y="5124450"/>
            <a:ext cx="8155335"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The activity of taking goods out of the company's warehouse</a:t>
            </a:r>
          </a:p>
        </p:txBody>
      </p:sp>
      <p:sp>
        <p:nvSpPr>
          <p:cNvPr id="25" name="TextBox 25"/>
          <p:cNvSpPr txBox="1"/>
          <p:nvPr/>
        </p:nvSpPr>
        <p:spPr>
          <a:xfrm>
            <a:off x="6556220" y="3586261"/>
            <a:ext cx="7811691"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Activities of bringing goods into the company's warehouse</a:t>
            </a:r>
          </a:p>
        </p:txBody>
      </p:sp>
      <p:sp>
        <p:nvSpPr>
          <p:cNvPr id="26" name="TextBox 26"/>
          <p:cNvSpPr txBox="1"/>
          <p:nvPr/>
        </p:nvSpPr>
        <p:spPr>
          <a:xfrm>
            <a:off x="1340069" y="1085979"/>
            <a:ext cx="13197651"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GOODS TRANSFER MANAGEMENT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1154</Words>
  <Application>Microsoft Office PowerPoint</Application>
  <PresentationFormat>Custom</PresentationFormat>
  <Paragraphs>151</Paragraphs>
  <Slides>35</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35</vt:i4>
      </vt:variant>
    </vt:vector>
  </HeadingPairs>
  <TitlesOfParts>
    <vt:vector size="51" baseType="lpstr">
      <vt:lpstr>Canva Sans Bold</vt:lpstr>
      <vt:lpstr>DM Sans</vt:lpstr>
      <vt:lpstr>Montserrat Light</vt:lpstr>
      <vt:lpstr>DM Sans Italics</vt:lpstr>
      <vt:lpstr>Open Sauce</vt:lpstr>
      <vt:lpstr>Oswald</vt:lpstr>
      <vt:lpstr>Calibri</vt:lpstr>
      <vt:lpstr>Arial</vt:lpstr>
      <vt:lpstr>Montserrat Classic Bold</vt:lpstr>
      <vt:lpstr>Oswald Bold Italics</vt:lpstr>
      <vt:lpstr>Open Sauce Bold</vt:lpstr>
      <vt:lpstr>Canva Sans</vt:lpstr>
      <vt:lpstr>Open Sauce Bold Italics</vt:lpstr>
      <vt:lpstr>Oswald Bold</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Thịnh Trường</cp:lastModifiedBy>
  <cp:revision>8</cp:revision>
  <dcterms:created xsi:type="dcterms:W3CDTF">2006-08-16T00:00:00Z</dcterms:created>
  <dcterms:modified xsi:type="dcterms:W3CDTF">2023-05-17T17:45:08Z</dcterms:modified>
  <dc:identifier>DAFiynz_KME</dc:identifier>
</cp:coreProperties>
</file>